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ru-RU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1" autoAdjust="0"/>
    <p:restoredTop sz="94643" autoAdjust="0"/>
  </p:normalViewPr>
  <p:slideViewPr>
    <p:cSldViewPr>
      <p:cViewPr>
        <p:scale>
          <a:sx n="100" d="100"/>
          <a:sy n="100" d="100"/>
        </p:scale>
        <p:origin x="-108" y="-8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ru-RU">
              <a:uFillTx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F72D809D-7802-4C70-BAFA-438A166AC3D8}" type="datetimeFigureOut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ru-RU">
              <a:uFillTx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0DDA1E7D-F1E0-47E1-AA92-195FE0E0B42A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255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8598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10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762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11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67847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12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408450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13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28613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14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303625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15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8681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2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353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3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1707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4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49108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5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13233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6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5691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7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93037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8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0022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DA1E7D-F1E0-47E1-AA92-195FE0E0B42A}" type="slidenum">
              <a:rPr lang="ru-RU" smtClean="0">
                <a:uFillTx/>
              </a:rPr>
              <a:pPr/>
              <a:t>9</a:t>
            </a:fld>
            <a:endParaRPr lang="ru-RU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408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ru-RU">
                <a:uFillTx/>
              </a:rPr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52AA-1F0F-4E8A-8EF8-7B9CD3F719DE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130-5F66-4BDA-BB82-24045900163E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70A4-C9CA-49A0-A363-8C653D09B693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E63E8-096D-413F-B955-10B530FEE901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C0D9-609B-42D6-9CF8-D8996ACC804B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06EB-5ACD-4133-9E13-3315B3B9E86B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17720-05DE-4A28-A7A4-B627FC44F658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FF9C-753C-4890-A78B-37C686CB03E9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BB23-A199-4392-A94E-71BF681A4EDC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E2FE-2D7F-4553-BD51-6B1650133888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ru-RU">
                <a:uFillTx/>
              </a:rPr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ru-RU">
              <a:uFillTx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ru-RU">
                <a:uFillTx/>
              </a:rPr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F675-CCDD-4098-A4DA-E9E28E0D24CA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uFillTx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>
                <a:uFillTx/>
              </a:rPr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>
                <a:uFillTx/>
              </a:rPr>
              <a:t>Образец текста</a:t>
            </a:r>
          </a:p>
          <a:p>
            <a:pPr lvl="1"/>
            <a:r>
              <a:rPr lang="ru-RU">
                <a:uFillTx/>
              </a:rPr>
              <a:t>Второй уровень</a:t>
            </a:r>
          </a:p>
          <a:p>
            <a:pPr lvl="2"/>
            <a:r>
              <a:rPr lang="ru-RU">
                <a:uFillTx/>
              </a:rPr>
              <a:t>Третий уровень</a:t>
            </a:r>
          </a:p>
          <a:p>
            <a:pPr lvl="3"/>
            <a:r>
              <a:rPr lang="ru-RU">
                <a:uFillTx/>
              </a:rPr>
              <a:t>Четвертый уровень</a:t>
            </a:r>
          </a:p>
          <a:p>
            <a:pPr lvl="4"/>
            <a:r>
              <a:rPr lang="ru-RU">
                <a:uFillTx/>
              </a:rPr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7E79C83B-3B1F-43B8-A299-3A005392F699}" type="datetime1">
              <a:rPr lang="ru-RU" smtClean="0">
                <a:uFillTx/>
              </a:rPr>
              <a:pPr/>
              <a:t>21.12.2016</a:t>
            </a:fld>
            <a:endParaRPr lang="ru-RU">
              <a:uFillTx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ru-RU">
              <a:uFillTx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ADD7C55-9E46-48F3-891C-1FF4727AA4BD}" type="slidenum">
              <a:rPr lang="ru-RU" smtClean="0">
                <a:uFillTx/>
              </a:rPr>
              <a:pPr/>
              <a:t>‹#›</a:t>
            </a:fld>
            <a:endParaRPr lang="ru-RU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ru-RU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pPr algn="l"/>
            <a:r>
              <a:rPr lang="ru-RU" sz="2400" b="1" dirty="0">
                <a:uFillTx/>
              </a:rPr>
              <a:t>Вопросы унификации </a:t>
            </a:r>
            <a:br>
              <a:rPr lang="ru-RU" sz="2400" b="1" dirty="0">
                <a:uFillTx/>
              </a:rPr>
            </a:br>
            <a:r>
              <a:rPr lang="ru-RU" sz="2400" b="1" dirty="0">
                <a:uFillTx/>
              </a:rPr>
              <a:t>ведения реестров СРО </a:t>
            </a:r>
            <a:r>
              <a:rPr lang="en-US" sz="2400" b="1" dirty="0">
                <a:uFillTx/>
              </a:rPr>
              <a:t/>
            </a:r>
            <a:br>
              <a:rPr lang="en-US" sz="2400" b="1" dirty="0">
                <a:uFillTx/>
              </a:rPr>
            </a:br>
            <a:r>
              <a:rPr lang="ru-RU" sz="2400" b="1" dirty="0">
                <a:uFillTx/>
              </a:rPr>
              <a:t>с членством физических лиц</a:t>
            </a:r>
            <a:endParaRPr lang="ru-RU" sz="1100" dirty="0">
              <a:uFillTx/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11560" y="2931790"/>
            <a:ext cx="525658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r>
              <a:rPr lang="ru-RU" sz="1600" dirty="0">
                <a:uFillTx/>
                <a:ea typeface="+mj-ea"/>
                <a:cs typeface="+mj-cs"/>
              </a:rPr>
              <a:t>Гайдук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j-ea"/>
                <a:cs typeface="+mj-cs"/>
              </a:rPr>
            </a:b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j-ea"/>
                <a:cs typeface="+mj-cs"/>
              </a:rPr>
              <a:t>Антон Степанович</a:t>
            </a:r>
            <a:b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FillTx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FillTx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r>
              <a:rPr lang="ru-RU" sz="1200" dirty="0">
                <a:uFillTx/>
                <a:ea typeface="+mj-ea"/>
                <a:cs typeface="+mj-cs"/>
              </a:rPr>
              <a:t>Генеральный директор ООО «ИМПЛЕКОМ»</a:t>
            </a:r>
            <a:br>
              <a:rPr lang="ru-RU" sz="1200" dirty="0">
                <a:uFillTx/>
                <a:ea typeface="+mj-ea"/>
                <a:cs typeface="+mj-cs"/>
              </a:rPr>
            </a:br>
            <a:r>
              <a:rPr lang="ru-RU" sz="1200" dirty="0">
                <a:uFillTx/>
                <a:ea typeface="+mj-ea"/>
                <a:cs typeface="+mj-cs"/>
              </a:rPr>
              <a:t>Система автоматизации </a:t>
            </a:r>
            <a:r>
              <a:rPr lang="ru-RU" sz="1100" dirty="0">
                <a:uFillTx/>
                <a:ea typeface="+mj-ea"/>
                <a:cs typeface="+mj-cs"/>
              </a:rPr>
              <a:t>«СРО-Сервис»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жалобах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10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495276"/>
          <a:ext cx="8784976" cy="2804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009"/>
                <a:gridCol w="2196009"/>
                <a:gridCol w="2196009"/>
                <a:gridCol w="2196949"/>
              </a:tblGrid>
              <a:tr h="23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Предмет жалобы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Реквизиты жалобы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35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поступления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0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Информация о лице, подавшем жалобу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 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04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окончания рассмотрения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1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Решение по результатам рассмотрения жалобы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6591010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мерах дисциплинарного воздействия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11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3" y="1419625"/>
          <a:ext cx="8856984" cy="3068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009"/>
                <a:gridCol w="2214009"/>
                <a:gridCol w="2214009"/>
                <a:gridCol w="2214957"/>
              </a:tblGrid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Мера воздействия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решения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Номер решения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Реквизиты решения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Основание решения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Основание применения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исполнения (штраф)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приостановления деятельности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Период приостановления деятельности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4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восстановления деятельности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 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6591010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Идентификация юридического лица (ИП)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12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5250" y="1495277"/>
          <a:ext cx="8784978" cy="3199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009"/>
                <a:gridCol w="2196009"/>
                <a:gridCol w="2196009"/>
                <a:gridCol w="2196951"/>
              </a:tblGrid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uFillTx/>
                        </a:rPr>
                        <a:t>Наименование</a:t>
                      </a:r>
                      <a:endParaRPr lang="ru-RU" sz="9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Оценщики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АУ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КИ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20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Полное наименование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20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Сокращенное наименование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ИНН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 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ОГРН(ИП)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Дата регистрации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20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Место нахождения ЮЛ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Почтовый адрес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 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3055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Место фактического осуществления деятельности (ИП) 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uFillTx/>
                        </a:rPr>
                        <a:t>+ (315-ФЗ)</a:t>
                      </a:r>
                      <a:endParaRPr lang="ru-RU" sz="9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Телефон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uFillTx/>
                        </a:rPr>
                        <a:t>Дата заключения и прекращения договора, профессиональной деятельности  </a:t>
                      </a:r>
                      <a:endParaRPr lang="ru-RU" sz="9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uFillTx/>
                        </a:rPr>
                        <a:t> </a:t>
                      </a:r>
                      <a:endParaRPr lang="ru-RU" sz="9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2037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Дата договора страхования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 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1402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Сумма страхования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 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  <a:tr h="611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Сведения о страховщике, в том числе о месте его нахождения и номерах контактных телефонов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+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uFillTx/>
                        </a:rPr>
                        <a:t>-</a:t>
                      </a:r>
                      <a:endParaRPr lang="ru-RU" sz="9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uFillTx/>
                        </a:rPr>
                        <a:t> </a:t>
                      </a:r>
                      <a:endParaRPr lang="ru-RU" sz="9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341" marR="46341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774313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Сроки и форматы предоставления информации в Росреестр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13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512752"/>
          <a:ext cx="8568953" cy="1770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2009"/>
                <a:gridCol w="2142009"/>
                <a:gridCol w="2142009"/>
                <a:gridCol w="2142926"/>
              </a:tblGrid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Информация о приеме в СРО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В тот же день, с приложение заверенных копий всех документов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02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Информация об изменениях и проверках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-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Один рабочий день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Формат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uFillTx/>
                        </a:rPr>
                        <a:t>PDF</a:t>
                      </a:r>
                      <a:r>
                        <a:rPr lang="ru-RU" sz="1100" dirty="0">
                          <a:effectLst/>
                          <a:uFillTx/>
                        </a:rPr>
                        <a:t>, </a:t>
                      </a:r>
                      <a:r>
                        <a:rPr lang="en-US" sz="1100" dirty="0">
                          <a:effectLst/>
                          <a:uFillTx/>
                        </a:rPr>
                        <a:t>TIF</a:t>
                      </a:r>
                      <a:r>
                        <a:rPr lang="ru-RU" sz="1100" dirty="0">
                          <a:effectLst/>
                          <a:uFillTx/>
                        </a:rPr>
                        <a:t>, </a:t>
                      </a:r>
                      <a:r>
                        <a:rPr lang="en-US" sz="1100" dirty="0">
                          <a:effectLst/>
                          <a:uFillTx/>
                        </a:rPr>
                        <a:t>XML</a:t>
                      </a:r>
                      <a:r>
                        <a:rPr lang="ru-RU" sz="1100" dirty="0">
                          <a:effectLst/>
                          <a:uFillTx/>
                        </a:rPr>
                        <a:t>, </a:t>
                      </a:r>
                      <a:r>
                        <a:rPr lang="en-US" sz="1100" dirty="0">
                          <a:effectLst/>
                          <a:uFillTx/>
                        </a:rPr>
                        <a:t>XLS</a:t>
                      </a:r>
                      <a:r>
                        <a:rPr lang="ru-RU" sz="1100" dirty="0">
                          <a:effectLst/>
                          <a:uFillTx/>
                        </a:rPr>
                        <a:t>, через ЛК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Форматы не определены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defRPr>
                          <a:uFillTx/>
                        </a:defRPr>
                      </a:pPr>
                      <a:r>
                        <a:rPr lang="ru-RU" sz="1100" dirty="0">
                          <a:effectLst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ЛК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774313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Новичкам везет!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14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707654"/>
            <a:ext cx="4248150" cy="2657475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774313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За рамками сравнения остались: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15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107504" y="1635646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Информация о профессиональной деятельности </a:t>
            </a:r>
            <a:br>
              <a:rPr lang="ru-RU" sz="1400" dirty="0">
                <a:uFillTx/>
              </a:rPr>
            </a:br>
            <a:r>
              <a:rPr lang="ru-RU" sz="1400" dirty="0">
                <a:uFillTx/>
              </a:rPr>
              <a:t>(на первом месте оценщики с тысячами отчетов и экспертиз)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Анализ порядка применения ЭЦП при ведении реестра СРО (на первом месте СРО КИ)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Анализ сроков и количества </a:t>
            </a:r>
            <a:r>
              <a:rPr lang="ru-RU" sz="1400" u="sng" dirty="0">
                <a:uFillTx/>
              </a:rPr>
              <a:t>заверенных</a:t>
            </a:r>
            <a:r>
              <a:rPr lang="ru-RU" sz="1400" dirty="0">
                <a:uFillTx/>
              </a:rPr>
              <a:t> подтверждающих документов, отправляемых регулятору (на первом месте СРО КИ)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Анализ закрытости информации о дате и месте рождения КИ, информации об образовании и профессиональной подготовке КИ на сайте Росреестра и открытости этой информации на сайте СРО 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Анализ требований по поиску информации о КИ на сайте СРО КИ с формулировкой «</a:t>
            </a:r>
            <a:r>
              <a:rPr lang="ru-RU" sz="1400" i="1" u="sng" dirty="0">
                <a:uFillTx/>
              </a:rPr>
              <a:t>по любой их совокупности</a:t>
            </a:r>
            <a:r>
              <a:rPr lang="ru-RU" sz="1400" dirty="0">
                <a:uFillTx/>
              </a:rPr>
              <a:t>» (более 20 индивидуальных параметров и </a:t>
            </a:r>
            <a:r>
              <a:rPr lang="ru-RU" sz="1400">
                <a:uFillTx/>
              </a:rPr>
              <a:t>групп параметров)</a:t>
            </a:r>
            <a:endParaRPr lang="ru-RU" sz="1400" dirty="0">
              <a:uFillTx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uFillTx/>
              </a:rPr>
              <a:t>Проект сводного реестра специалистов (физических лиц), который готовится в НОСТРОЙ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>
              <a:uFillTx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57200" y="1113150"/>
            <a:ext cx="4040188" cy="479822"/>
          </a:xfrm>
        </p:spPr>
        <p:txBody>
          <a:bodyPr numCol="1" anchor="t">
            <a:noAutofit/>
          </a:bodyPr>
          <a:lstStyle/>
          <a:p>
            <a:r>
              <a:rPr lang="ru-RU" sz="1800" dirty="0">
                <a:solidFill>
                  <a:srgbClr val="FFC000"/>
                </a:solidFill>
                <a:uFillTx/>
                <a:latin typeface="PT Sans" pitchFamily="34" charset="-52"/>
              </a:rPr>
              <a:t>СРО с обязательным членством физических лиц</a:t>
            </a:r>
            <a:endParaRPr lang="en-US" sz="1800" dirty="0">
              <a:uFillTx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1995686"/>
            <a:ext cx="3826768" cy="2664296"/>
          </a:xfrm>
        </p:spPr>
        <p:txBody>
          <a:bodyPr/>
          <a:lstStyle/>
          <a:p>
            <a:r>
              <a:rPr lang="ru-RU" sz="2000" dirty="0">
                <a:uFillTx/>
              </a:rPr>
              <a:t>Арбитражные управляющие</a:t>
            </a:r>
          </a:p>
          <a:p>
            <a:pPr lvl="0"/>
            <a:r>
              <a:rPr lang="ru-RU" sz="2000" dirty="0">
                <a:uFillTx/>
              </a:rPr>
              <a:t>Оценщики</a:t>
            </a:r>
          </a:p>
          <a:p>
            <a:pPr lvl="0"/>
            <a:r>
              <a:rPr lang="ru-RU" sz="2000" dirty="0">
                <a:uFillTx/>
              </a:rPr>
              <a:t>Кадастровые инженеры</a:t>
            </a:r>
          </a:p>
          <a:p>
            <a:pPr marL="0" indent="0">
              <a:buNone/>
            </a:pPr>
            <a:endParaRPr lang="ru-RU" dirty="0">
              <a:uFillTx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03057" y="1086301"/>
            <a:ext cx="4041775" cy="372198"/>
          </a:xfrm>
        </p:spPr>
        <p:txBody>
          <a:bodyPr anchor="t">
            <a:normAutofit/>
          </a:bodyPr>
          <a:lstStyle/>
          <a:p>
            <a:r>
              <a:rPr lang="ru-RU" sz="1800" dirty="0">
                <a:solidFill>
                  <a:srgbClr val="FFC000"/>
                </a:solidFill>
                <a:uFillTx/>
                <a:latin typeface="PT Sans" pitchFamily="34" charset="-52"/>
              </a:rPr>
              <a:t>Законодательство</a:t>
            </a:r>
            <a:endParaRPr lang="ru-RU" sz="1800" dirty="0">
              <a:uFillTx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4008" y="1491630"/>
            <a:ext cx="4032448" cy="3186354"/>
          </a:xfrm>
        </p:spPr>
        <p:txBody>
          <a:bodyPr>
            <a:normAutofit fontScale="55000" lnSpcReduction="20000"/>
          </a:bodyPr>
          <a:lstStyle/>
          <a:p>
            <a:pPr marL="285750" lvl="0" indent="-285750"/>
            <a:r>
              <a:rPr lang="ru-RU" dirty="0">
                <a:uFillTx/>
              </a:rPr>
              <a:t>315-ФЗ (ред. от 03.07.2016)</a:t>
            </a:r>
            <a:br>
              <a:rPr lang="ru-RU" dirty="0">
                <a:uFillTx/>
              </a:rPr>
            </a:br>
            <a:endParaRPr lang="ru-RU" dirty="0">
              <a:uFillTx/>
            </a:endParaRPr>
          </a:p>
          <a:p>
            <a:pPr marL="285750" lvl="0" indent="-285750"/>
            <a:r>
              <a:rPr lang="ru-RU" dirty="0">
                <a:uFillTx/>
              </a:rPr>
              <a:t>Приказ МЭР № 465 от 10.07.2015 </a:t>
            </a:r>
            <a:br>
              <a:rPr lang="ru-RU" dirty="0">
                <a:uFillTx/>
              </a:rPr>
            </a:br>
            <a:r>
              <a:rPr lang="ru-RU" dirty="0">
                <a:uFillTx/>
              </a:rPr>
              <a:t>(реестр АУ)</a:t>
            </a:r>
          </a:p>
          <a:p>
            <a:pPr marL="285750" lvl="0" indent="-285750"/>
            <a:r>
              <a:rPr lang="ru-RU" dirty="0">
                <a:uFillTx/>
              </a:rPr>
              <a:t>Приказ МЭР № 238 от 18.04.2016 </a:t>
            </a:r>
            <a:br>
              <a:rPr lang="ru-RU" dirty="0">
                <a:uFillTx/>
              </a:rPr>
            </a:br>
            <a:r>
              <a:rPr lang="ru-RU" dirty="0">
                <a:uFillTx/>
              </a:rPr>
              <a:t>(сводный государственный реестр АУ)</a:t>
            </a:r>
            <a:br>
              <a:rPr lang="ru-RU" dirty="0">
                <a:uFillTx/>
              </a:rPr>
            </a:br>
            <a:endParaRPr lang="ru-RU" dirty="0">
              <a:uFillTx/>
            </a:endParaRPr>
          </a:p>
          <a:p>
            <a:pPr marL="285750" lvl="0" indent="-285750"/>
            <a:r>
              <a:rPr lang="ru-RU" dirty="0">
                <a:uFillTx/>
              </a:rPr>
              <a:t>Приказ МЭР № 55 от 13.02.2015 </a:t>
            </a:r>
            <a:br>
              <a:rPr lang="ru-RU" dirty="0">
                <a:uFillTx/>
              </a:rPr>
            </a:br>
            <a:r>
              <a:rPr lang="ru-RU" sz="2200" dirty="0">
                <a:uFillTx/>
              </a:rPr>
              <a:t>(реестр оценщиков)</a:t>
            </a:r>
          </a:p>
          <a:p>
            <a:pPr marL="285750" lvl="0" indent="-285750"/>
            <a:r>
              <a:rPr lang="ru-RU" dirty="0">
                <a:uFillTx/>
              </a:rPr>
              <a:t>Приказ МЭР N 497 от 23.07.2015 </a:t>
            </a:r>
            <a:br>
              <a:rPr lang="ru-RU" dirty="0">
                <a:uFillTx/>
              </a:rPr>
            </a:br>
            <a:r>
              <a:rPr lang="ru-RU" sz="2200" dirty="0">
                <a:uFillTx/>
              </a:rPr>
              <a:t>(сводный реестр оценщиков)</a:t>
            </a:r>
            <a:r>
              <a:rPr lang="ru-RU" dirty="0">
                <a:uFillTx/>
              </a:rPr>
              <a:t/>
            </a:r>
            <a:br>
              <a:rPr lang="ru-RU" dirty="0">
                <a:uFillTx/>
              </a:rPr>
            </a:br>
            <a:endParaRPr lang="ru-RU" dirty="0">
              <a:uFillTx/>
            </a:endParaRPr>
          </a:p>
          <a:p>
            <a:pPr marL="285750" lvl="0" indent="-285750"/>
            <a:endParaRPr lang="ru-RU" dirty="0">
              <a:uFillTx/>
            </a:endParaRPr>
          </a:p>
          <a:p>
            <a:pPr marL="285750" lvl="0" indent="-285750"/>
            <a:r>
              <a:rPr lang="ru-RU" dirty="0">
                <a:uFillTx/>
              </a:rPr>
              <a:t>Приказ МЭР № 419 от 30.06.2016 </a:t>
            </a:r>
            <a:br>
              <a:rPr lang="ru-RU" dirty="0">
                <a:uFillTx/>
              </a:rPr>
            </a:br>
            <a:r>
              <a:rPr lang="ru-RU" dirty="0">
                <a:uFillTx/>
              </a:rPr>
              <a:t>(реестр КИ)</a:t>
            </a:r>
          </a:p>
          <a:p>
            <a:pPr marL="285750" lvl="0" indent="-285750"/>
            <a:r>
              <a:rPr lang="ru-RU" dirty="0">
                <a:uFillTx/>
              </a:rPr>
              <a:t>Приказ МЭР № 420 от 30.06.2016 </a:t>
            </a:r>
            <a:br>
              <a:rPr lang="ru-RU" dirty="0">
                <a:uFillTx/>
              </a:rPr>
            </a:br>
            <a:r>
              <a:rPr lang="ru-RU" dirty="0">
                <a:uFillTx/>
              </a:rPr>
              <a:t>(государственный реестр КИ)</a:t>
            </a:r>
          </a:p>
          <a:p>
            <a:endParaRPr lang="ru-RU" dirty="0">
              <a:uFillTx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2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2448272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Как ведется реестр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3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6849" y="1419622"/>
          <a:ext cx="8834169" cy="3173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306"/>
                <a:gridCol w="2208306"/>
                <a:gridCol w="2208306"/>
                <a:gridCol w="2209251"/>
              </a:tblGrid>
              <a:tr h="124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Наименование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Оценщики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АУ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КИ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280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Формат ведения реестра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на бумажном и (или) электронном носителях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в электронном виде с резервной копией на электронном носителе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на электронном носителе, при этом </a:t>
                      </a:r>
                      <a:r>
                        <a:rPr lang="ru-RU" sz="800" u="sng" dirty="0">
                          <a:effectLst/>
                          <a:uFillTx/>
                        </a:rPr>
                        <a:t>бумажные документы являются частью реестра</a:t>
                      </a:r>
                      <a:endParaRPr lang="ru-RU" sz="800" u="sng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8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Срок создания резервной копии данных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Ежесуточно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24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Срок хранения реестра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Постоянно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385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Срок хранения первичных документов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Теоретически 5 лет, практически – постоянно, т.к. перечень персональных данных законодательно не определен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Документы являются составной частью реестра, плюс три года после прекращения членства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24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Необходимость ЭЦП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Обязательно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2803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Первичное внесение информации в реестр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3 дня после решения о соответствии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-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В течение одного рабочего дня со дня принятия саморегулируемой организацией решения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8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Срок внесения информации в реестр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Следующий рабочий день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3 рабочих дня после принятия решения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 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8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Внесение изменений в реестр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 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5 рабочих дней с даты поступления документов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 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85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Срок исправления ошибки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Один рабочий день после обнаружения ошибки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 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uFillTx/>
                        </a:rPr>
                        <a:t> </a:t>
                      </a:r>
                      <a:endParaRPr lang="ru-RU" sz="8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  <a:tr h="1088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Уведомление со стороны члена СРО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uFillTx/>
                        </a:rPr>
                        <a:t>В письменной форме с приложением документов (копий):</a:t>
                      </a:r>
                      <a:r>
                        <a:rPr lang="ru-RU" sz="800" baseline="0" dirty="0">
                          <a:effectLst/>
                          <a:uFillTx/>
                        </a:rPr>
                        <a:t> л</a:t>
                      </a:r>
                      <a:r>
                        <a:rPr lang="ru-RU" sz="800" dirty="0">
                          <a:effectLst/>
                          <a:uFillTx/>
                        </a:rPr>
                        <a:t>ично, заказным  письмом с уведомлением о вручении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uFillTx/>
                        </a:rPr>
                        <a:t>В электронном виде через Интернет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 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uFillTx/>
                        </a:rPr>
                        <a:t> 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uFillTx/>
                        </a:rPr>
                        <a:t>В</a:t>
                      </a:r>
                      <a:r>
                        <a:rPr lang="ru-RU" sz="800" baseline="0" dirty="0">
                          <a:effectLst/>
                          <a:uFillTx/>
                        </a:rPr>
                        <a:t> письменной форме: л</a:t>
                      </a:r>
                      <a:r>
                        <a:rPr lang="ru-RU" sz="800" dirty="0">
                          <a:effectLst/>
                          <a:uFillTx/>
                        </a:rPr>
                        <a:t>ично, почтовым отправлением документы должны быть заверены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effectLst/>
                          <a:uFillTx/>
                        </a:rPr>
                        <a:t>В электронном виде с ЭЦП </a:t>
                      </a:r>
                      <a:br>
                        <a:rPr lang="ru-RU" sz="800" dirty="0">
                          <a:effectLst/>
                          <a:uFillTx/>
                        </a:rPr>
                      </a:br>
                      <a:r>
                        <a:rPr lang="ru-RU" sz="800" dirty="0">
                          <a:effectLst/>
                          <a:uFillTx/>
                        </a:rPr>
                        <a:t>(не квалифицированной)</a:t>
                      </a:r>
                      <a:endParaRPr lang="ru-RU" sz="8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481" marR="26481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414273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Идентификация физического лица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4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480973"/>
          <a:ext cx="8784976" cy="2962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009"/>
                <a:gridCol w="2196009"/>
                <a:gridCol w="2196009"/>
                <a:gridCol w="2196949"/>
              </a:tblGrid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2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Фамилия </a:t>
                      </a:r>
                      <a:br>
                        <a:rPr lang="ru-RU" sz="1100" dirty="0">
                          <a:effectLst/>
                          <a:uFillTx/>
                        </a:rPr>
                      </a:br>
                      <a:r>
                        <a:rPr lang="ru-RU" sz="1100" dirty="0">
                          <a:effectLst/>
                          <a:uFillTx/>
                        </a:rPr>
                        <a:t>Имя Отчество (при наличии)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Паспортные данные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рождения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Место рождения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ИНН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15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СНИЛС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+, косвенно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Адрес места жительства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Контактная информация физического лица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5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500533"/>
          <a:ext cx="8712968" cy="913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009"/>
                <a:gridCol w="2178009"/>
                <a:gridCol w="2178009"/>
                <a:gridCol w="2178941"/>
              </a:tblGrid>
              <a:tr h="21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Наименование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Оценщики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АУ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КИ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Телефон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+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Адрес электронной почты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8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Почтовый адрес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+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uFillTx/>
                        </a:rPr>
                        <a:t>+</a:t>
                      </a:r>
                      <a:endParaRPr lang="ru-RU" sz="14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uFillTx/>
                        </a:rPr>
                        <a:t>+</a:t>
                      </a:r>
                      <a:endParaRPr lang="ru-RU" sz="14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высшем образовании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6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495276"/>
          <a:ext cx="8712969" cy="29486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009"/>
                <a:gridCol w="2178009"/>
                <a:gridCol w="2178009"/>
                <a:gridCol w="2178942"/>
              </a:tblGrid>
              <a:tr h="229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74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 образовательной организации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Серия и номер документа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 (238 приказ)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выдачи документа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Квалификация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91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Специальность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7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Направление подготовки (программа)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взносах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7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3" y="1551781"/>
          <a:ext cx="8856984" cy="2674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4009"/>
                <a:gridCol w="2214009"/>
                <a:gridCol w="2214009"/>
                <a:gridCol w="2214957"/>
              </a:tblGrid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Компенсационный фонд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+(В законе нет, в Приказе есть)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4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Сведения о внесении взносов, внесение которых является обязательным условием для вступления в силу решения саморегулируемой организации лица в члены этой саморегулируемой организации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страховании ответственности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8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504" y="1495277"/>
          <a:ext cx="8712968" cy="2994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009"/>
                <a:gridCol w="2178009"/>
                <a:gridCol w="2178009"/>
                <a:gridCol w="2178941"/>
              </a:tblGrid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заключения договора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Период действия договора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Сумма по договору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Сумма взысканий по договору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 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 страховщика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Информация о лицензии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Место нахождения страховщика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Контактный телефон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Контактная информация (</a:t>
                      </a:r>
                      <a:r>
                        <a:rPr lang="en-US" sz="1100" dirty="0">
                          <a:effectLst/>
                          <a:uFillTx/>
                        </a:rPr>
                        <a:t>?</a:t>
                      </a:r>
                      <a:r>
                        <a:rPr lang="ru-RU" sz="1100" dirty="0">
                          <a:effectLst/>
                          <a:uFillTx/>
                        </a:rPr>
                        <a:t>)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 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86" y="915566"/>
            <a:ext cx="5222858" cy="579711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ru-RU" sz="2000" b="1" dirty="0">
                <a:solidFill>
                  <a:srgbClr val="FFC000"/>
                </a:solidFill>
                <a:uFillTx/>
                <a:latin typeface="PT Sans" pitchFamily="34" charset="-52"/>
              </a:rPr>
              <a:t>Сведения о судимости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676456" y="4677984"/>
            <a:ext cx="467544" cy="465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fld id="{E8AAFD43-40D1-422C-A8CE-C3414714DF5E}" type="slidenum">
              <a:rPr kumimoji="0" lang="ru-RU" b="1" i="0" u="none" strike="noStrike" kern="1200" cap="none" spc="0" normalizeH="0" baseline="0" noProof="0" smtClean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  <a:defRPr>
                  <a:uFillTx/>
                </a:defRPr>
              </a:pPr>
              <a:t>9</a:t>
            </a:fld>
            <a:endParaRPr kumimoji="0" lang="ru-RU" b="1" i="0" u="none" strike="noStrike" kern="1200" cap="none" spc="0" normalizeH="0" baseline="0" noProof="0" dirty="0">
              <a:ln>
                <a:noFill/>
              </a:ln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425825" y="-311542"/>
            <a:ext cx="20951700" cy="6770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uFillTx/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2E74B5"/>
              </a:solidFill>
              <a:effectLst/>
              <a:uFillTx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504" y="1518147"/>
          <a:ext cx="8712968" cy="2136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8009"/>
                <a:gridCol w="2178009"/>
                <a:gridCol w="2178009"/>
                <a:gridCol w="2178941"/>
              </a:tblGrid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Наименование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Оценщики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АУ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КИ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Сведения об отсутствии судимости за умышленное преступление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Дата приговора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Номер приговора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Срок и вид наказания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+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9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Норма законодательств, устанавливающая ответственность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uFillTx/>
                        </a:rPr>
                        <a:t> </a:t>
                      </a:r>
                      <a:endParaRPr lang="ru-RU" sz="110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uFillTx/>
                        </a:rPr>
                        <a:t>+</a:t>
                      </a:r>
                      <a:endParaRPr lang="ru-RU" sz="1100" dirty="0">
                        <a:effectLst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738</Words>
  <Application>Microsoft Office PowerPoint</Application>
  <PresentationFormat>Экран (16:9)</PresentationFormat>
  <Paragraphs>407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Вопросы унификации  ведения реестров СРО  с членством физических лиц</vt:lpstr>
      <vt:lpstr>Презентация PowerPoint</vt:lpstr>
      <vt:lpstr>Как ведется реестр</vt:lpstr>
      <vt:lpstr>Идентификация физического лица</vt:lpstr>
      <vt:lpstr>Контактная информация физического лица</vt:lpstr>
      <vt:lpstr>Сведения о высшем образовании</vt:lpstr>
      <vt:lpstr>Сведения о взносах</vt:lpstr>
      <vt:lpstr>Сведения о страховании ответственности</vt:lpstr>
      <vt:lpstr>Сведения о судимости</vt:lpstr>
      <vt:lpstr>Сведения о жалобах</vt:lpstr>
      <vt:lpstr>Сведения о мерах дисциплинарного воздействия</vt:lpstr>
      <vt:lpstr>Идентификация юридического лица (ИП)</vt:lpstr>
      <vt:lpstr>Сроки и форматы предоставления информации в Росреестр</vt:lpstr>
      <vt:lpstr>Новичкам везет!</vt:lpstr>
      <vt:lpstr>За рамками сравнения остались: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dc:creator>User</dc:creator>
  <cp:lastModifiedBy>Design</cp:lastModifiedBy>
  <cp:revision>153</cp:revision>
  <dcterms:created xsi:type="dcterms:W3CDTF">2014-01-27T12:22:47Z</dcterms:created>
  <dcterms:modified xsi:type="dcterms:W3CDTF">2016-12-20T22:03:50Z</dcterms:modified>
</cp:coreProperties>
</file>