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5143500" type="screen16x9"/>
  <p:notesSz cx="6858000" cy="9144000"/>
  <p:defaultTextStyle>
    <a:defPPr>
      <a:defRPr lang="ru-RU">
        <a:uFillTx/>
      </a:defRPr>
    </a:defPPr>
    <a:lvl1pPr marL="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srgbClr val="000000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srgbClr val="000000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srgbClr val="000000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51" autoAdjust="0"/>
    <p:restoredTop sz="94643" autoAdjust="0"/>
  </p:normalViewPr>
  <p:slideViewPr>
    <p:cSldViewPr>
      <p:cViewPr>
        <p:scale>
          <a:sx n="100" d="100"/>
          <a:sy n="100" d="100"/>
        </p:scale>
        <p:origin x="-108" y="-83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6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uFillTx/>
              </a:defRPr>
            </a:lvl1pPr>
          </a:lstStyle>
          <a:p>
            <a:endParaRPr lang="ru-RU">
              <a:uFillTx/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uFillTx/>
              </a:defRPr>
            </a:lvl1pPr>
          </a:lstStyle>
          <a:p>
            <a:fld id="{F72D809D-7802-4C70-BAFA-438A166AC3D8}" type="datetimeFigureOut">
              <a:rPr lang="ru-RU" smtClean="0">
                <a:uFillTx/>
              </a:rPr>
              <a:pPr/>
              <a:t>21.12.2016</a:t>
            </a:fld>
            <a:endParaRPr lang="ru-RU">
              <a:uFillTx/>
            </a:endParaRPr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srgbClr val="000000"/>
            </a:solidFill>
          </a:ln>
        </p:spPr>
        <p:txBody>
          <a:bodyPr vert="horz" lIns="91440" tIns="45720" rIns="91440" bIns="45720" rtlCol="0" anchor="ctr"/>
          <a:lstStyle/>
          <a:p>
            <a:endParaRPr lang="ru-RU">
              <a:uFillTx/>
            </a:endParaRPr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>
                <a:uFillTx/>
              </a:rPr>
              <a:t>Образец текста</a:t>
            </a:r>
          </a:p>
          <a:p>
            <a:pPr lvl="1"/>
            <a:r>
              <a:rPr lang="ru-RU">
                <a:uFillTx/>
              </a:rPr>
              <a:t>Второй уровень</a:t>
            </a:r>
          </a:p>
          <a:p>
            <a:pPr lvl="2"/>
            <a:r>
              <a:rPr lang="ru-RU">
                <a:uFillTx/>
              </a:rPr>
              <a:t>Третий уровень</a:t>
            </a:r>
          </a:p>
          <a:p>
            <a:pPr lvl="3"/>
            <a:r>
              <a:rPr lang="ru-RU">
                <a:uFillTx/>
              </a:rPr>
              <a:t>Четвертый уровень</a:t>
            </a:r>
          </a:p>
          <a:p>
            <a:pPr lvl="4"/>
            <a:r>
              <a:rPr lang="ru-RU">
                <a:uFillTx/>
              </a:rPr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uFillTx/>
              </a:defRPr>
            </a:lvl1pPr>
          </a:lstStyle>
          <a:p>
            <a:endParaRPr lang="ru-RU">
              <a:uFillTx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uFillTx/>
              </a:defRPr>
            </a:lvl1pPr>
          </a:lstStyle>
          <a:p>
            <a:fld id="{0DDA1E7D-F1E0-47E1-AA92-195FE0E0B42A}" type="slidenum">
              <a:rPr lang="ru-RU" smtClean="0">
                <a:uFillTx/>
              </a:rPr>
              <a:pPr/>
              <a:t>‹#›</a:t>
            </a:fld>
            <a:endParaRPr lang="ru-RU"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332552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uFillTx/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uFillTx/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uFillTx/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uFillTx/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uFillTx/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uFillTx/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uFillTx/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uFillTx/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uFillTx/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DA1E7D-F1E0-47E1-AA92-195FE0E0B42A}" type="slidenum">
              <a:rPr lang="ru-RU" smtClean="0">
                <a:uFillTx/>
              </a:rPr>
              <a:pPr/>
              <a:t>1</a:t>
            </a:fld>
            <a:endParaRPr lang="ru-RU"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4185980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DA1E7D-F1E0-47E1-AA92-195FE0E0B42A}" type="slidenum">
              <a:rPr lang="ru-RU" smtClean="0">
                <a:uFillTx/>
              </a:rPr>
              <a:pPr/>
              <a:t>10</a:t>
            </a:fld>
            <a:endParaRPr lang="ru-RU"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7276266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DA1E7D-F1E0-47E1-AA92-195FE0E0B42A}" type="slidenum">
              <a:rPr lang="ru-RU" smtClean="0">
                <a:uFillTx/>
              </a:rPr>
              <a:pPr/>
              <a:t>11</a:t>
            </a:fld>
            <a:endParaRPr lang="ru-RU"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36784737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DA1E7D-F1E0-47E1-AA92-195FE0E0B42A}" type="slidenum">
              <a:rPr lang="ru-RU" smtClean="0">
                <a:uFillTx/>
              </a:rPr>
              <a:pPr/>
              <a:t>12</a:t>
            </a:fld>
            <a:endParaRPr lang="ru-RU"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94084508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DA1E7D-F1E0-47E1-AA92-195FE0E0B42A}" type="slidenum">
              <a:rPr lang="ru-RU" smtClean="0">
                <a:uFillTx/>
              </a:rPr>
              <a:pPr/>
              <a:t>13</a:t>
            </a:fld>
            <a:endParaRPr lang="ru-RU"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22861321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DA1E7D-F1E0-47E1-AA92-195FE0E0B42A}" type="slidenum">
              <a:rPr lang="ru-RU" smtClean="0">
                <a:uFillTx/>
              </a:rPr>
              <a:pPr/>
              <a:t>14</a:t>
            </a:fld>
            <a:endParaRPr lang="ru-RU"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03036252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DA1E7D-F1E0-47E1-AA92-195FE0E0B42A}" type="slidenum">
              <a:rPr lang="ru-RU" smtClean="0">
                <a:uFillTx/>
              </a:rPr>
              <a:pPr/>
              <a:t>15</a:t>
            </a:fld>
            <a:endParaRPr lang="ru-RU"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2868167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DA1E7D-F1E0-47E1-AA92-195FE0E0B42A}" type="slidenum">
              <a:rPr lang="ru-RU" smtClean="0">
                <a:uFillTx/>
              </a:rPr>
              <a:pPr/>
              <a:t>2</a:t>
            </a:fld>
            <a:endParaRPr lang="ru-RU"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6435340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DA1E7D-F1E0-47E1-AA92-195FE0E0B42A}" type="slidenum">
              <a:rPr lang="ru-RU" smtClean="0">
                <a:uFillTx/>
              </a:rPr>
              <a:pPr/>
              <a:t>3</a:t>
            </a:fld>
            <a:endParaRPr lang="ru-RU"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5170707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DA1E7D-F1E0-47E1-AA92-195FE0E0B42A}" type="slidenum">
              <a:rPr lang="ru-RU" smtClean="0">
                <a:uFillTx/>
              </a:rPr>
              <a:pPr/>
              <a:t>4</a:t>
            </a:fld>
            <a:endParaRPr lang="ru-RU"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8491083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DA1E7D-F1E0-47E1-AA92-195FE0E0B42A}" type="slidenum">
              <a:rPr lang="ru-RU" smtClean="0">
                <a:uFillTx/>
              </a:rPr>
              <a:pPr/>
              <a:t>5</a:t>
            </a:fld>
            <a:endParaRPr lang="ru-RU"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42132335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DA1E7D-F1E0-47E1-AA92-195FE0E0B42A}" type="slidenum">
              <a:rPr lang="ru-RU" smtClean="0">
                <a:uFillTx/>
              </a:rPr>
              <a:pPr/>
              <a:t>6</a:t>
            </a:fld>
            <a:endParaRPr lang="ru-RU"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956916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DA1E7D-F1E0-47E1-AA92-195FE0E0B42A}" type="slidenum">
              <a:rPr lang="ru-RU" smtClean="0">
                <a:uFillTx/>
              </a:rPr>
              <a:pPr/>
              <a:t>7</a:t>
            </a:fld>
            <a:endParaRPr lang="ru-RU"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0930374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DA1E7D-F1E0-47E1-AA92-195FE0E0B42A}" type="slidenum">
              <a:rPr lang="ru-RU" smtClean="0">
                <a:uFillTx/>
              </a:rPr>
              <a:pPr/>
              <a:t>8</a:t>
            </a:fld>
            <a:endParaRPr lang="ru-RU"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4002247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DA1E7D-F1E0-47E1-AA92-195FE0E0B42A}" type="slidenum">
              <a:rPr lang="ru-RU" smtClean="0">
                <a:uFillTx/>
              </a:rPr>
              <a:pPr/>
              <a:t>9</a:t>
            </a:fld>
            <a:endParaRPr lang="ru-RU"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640858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>
                <a:uFillTx/>
              </a:rPr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uFillTx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  <a:uFillTx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  <a:uFillTx/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  <a:uFillTx/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  <a:uFillTx/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  <a:uFillTx/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  <a:uFillTx/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  <a:uFillTx/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  <a:uFillTx/>
              </a:defRPr>
            </a:lvl9pPr>
          </a:lstStyle>
          <a:p>
            <a:r>
              <a:rPr lang="ru-RU">
                <a:uFillTx/>
              </a:rPr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352AA-1F0F-4E8A-8EF8-7B9CD3F719DE}" type="datetime1">
              <a:rPr lang="ru-RU" smtClean="0">
                <a:uFillTx/>
              </a:rPr>
              <a:pPr/>
              <a:t>21.12.2016</a:t>
            </a:fld>
            <a:endParaRPr lang="ru-RU">
              <a:uFillTx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uFillTx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D7C55-9E46-48F3-891C-1FF4727AA4BD}" type="slidenum">
              <a:rPr lang="ru-RU" smtClean="0">
                <a:uFillTx/>
              </a:rPr>
              <a:pPr/>
              <a:t>‹#›</a:t>
            </a:fld>
            <a:endParaRPr lang="ru-RU">
              <a:uFillTx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>
                <a:uFillTx/>
              </a:rPr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>
                <a:uFillTx/>
              </a:rPr>
              <a:t>Образец текста</a:t>
            </a:r>
          </a:p>
          <a:p>
            <a:pPr lvl="1"/>
            <a:r>
              <a:rPr lang="ru-RU">
                <a:uFillTx/>
              </a:rPr>
              <a:t>Второй уровень</a:t>
            </a:r>
          </a:p>
          <a:p>
            <a:pPr lvl="2"/>
            <a:r>
              <a:rPr lang="ru-RU">
                <a:uFillTx/>
              </a:rPr>
              <a:t>Третий уровень</a:t>
            </a:r>
          </a:p>
          <a:p>
            <a:pPr lvl="3"/>
            <a:r>
              <a:rPr lang="ru-RU">
                <a:uFillTx/>
              </a:rPr>
              <a:t>Четвертый уровень</a:t>
            </a:r>
          </a:p>
          <a:p>
            <a:pPr lvl="4"/>
            <a:r>
              <a:rPr lang="ru-RU">
                <a:uFillTx/>
              </a:rPr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94130-5F66-4BDA-BB82-24045900163E}" type="datetime1">
              <a:rPr lang="ru-RU" smtClean="0">
                <a:uFillTx/>
              </a:rPr>
              <a:pPr/>
              <a:t>21.12.2016</a:t>
            </a:fld>
            <a:endParaRPr lang="ru-RU">
              <a:uFillTx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uFillTx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D7C55-9E46-48F3-891C-1FF4727AA4BD}" type="slidenum">
              <a:rPr lang="ru-RU" smtClean="0">
                <a:uFillTx/>
              </a:rPr>
              <a:pPr/>
              <a:t>‹#›</a:t>
            </a:fld>
            <a:endParaRPr lang="ru-RU">
              <a:uFillTx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>
                <a:uFillTx/>
              </a:rPr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>
                <a:uFillTx/>
              </a:rPr>
              <a:t>Образец текста</a:t>
            </a:r>
          </a:p>
          <a:p>
            <a:pPr lvl="1"/>
            <a:r>
              <a:rPr lang="ru-RU">
                <a:uFillTx/>
              </a:rPr>
              <a:t>Второй уровень</a:t>
            </a:r>
          </a:p>
          <a:p>
            <a:pPr lvl="2"/>
            <a:r>
              <a:rPr lang="ru-RU">
                <a:uFillTx/>
              </a:rPr>
              <a:t>Третий уровень</a:t>
            </a:r>
          </a:p>
          <a:p>
            <a:pPr lvl="3"/>
            <a:r>
              <a:rPr lang="ru-RU">
                <a:uFillTx/>
              </a:rPr>
              <a:t>Четвертый уровень</a:t>
            </a:r>
          </a:p>
          <a:p>
            <a:pPr lvl="4"/>
            <a:r>
              <a:rPr lang="ru-RU">
                <a:uFillTx/>
              </a:rPr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670A4-C9CA-49A0-A363-8C653D09B693}" type="datetime1">
              <a:rPr lang="ru-RU" smtClean="0">
                <a:uFillTx/>
              </a:rPr>
              <a:pPr/>
              <a:t>21.12.2016</a:t>
            </a:fld>
            <a:endParaRPr lang="ru-RU">
              <a:uFillTx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uFillTx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D7C55-9E46-48F3-891C-1FF4727AA4BD}" type="slidenum">
              <a:rPr lang="ru-RU" smtClean="0">
                <a:uFillTx/>
              </a:rPr>
              <a:pPr/>
              <a:t>‹#›</a:t>
            </a:fld>
            <a:endParaRPr lang="ru-RU">
              <a:uFillTx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>
                <a:uFillTx/>
              </a:rPr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>
                <a:uFillTx/>
              </a:rPr>
              <a:t>Образец текста</a:t>
            </a:r>
          </a:p>
          <a:p>
            <a:pPr lvl="1"/>
            <a:r>
              <a:rPr lang="ru-RU">
                <a:uFillTx/>
              </a:rPr>
              <a:t>Второй уровень</a:t>
            </a:r>
          </a:p>
          <a:p>
            <a:pPr lvl="2"/>
            <a:r>
              <a:rPr lang="ru-RU">
                <a:uFillTx/>
              </a:rPr>
              <a:t>Третий уровень</a:t>
            </a:r>
          </a:p>
          <a:p>
            <a:pPr lvl="3"/>
            <a:r>
              <a:rPr lang="ru-RU">
                <a:uFillTx/>
              </a:rPr>
              <a:t>Четвертый уровень</a:t>
            </a:r>
          </a:p>
          <a:p>
            <a:pPr lvl="4"/>
            <a:r>
              <a:rPr lang="ru-RU">
                <a:uFillTx/>
              </a:rPr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E63E8-096D-413F-B955-10B530FEE901}" type="datetime1">
              <a:rPr lang="ru-RU" smtClean="0">
                <a:uFillTx/>
              </a:rPr>
              <a:pPr/>
              <a:t>21.12.2016</a:t>
            </a:fld>
            <a:endParaRPr lang="ru-RU">
              <a:uFillTx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uFillTx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D7C55-9E46-48F3-891C-1FF4727AA4BD}" type="slidenum">
              <a:rPr lang="ru-RU" smtClean="0">
                <a:uFillTx/>
              </a:rPr>
              <a:pPr/>
              <a:t>‹#›</a:t>
            </a:fld>
            <a:endParaRPr lang="ru-RU">
              <a:uFillTx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>
                <a:uFillTx/>
              </a:defRPr>
            </a:lvl1pPr>
          </a:lstStyle>
          <a:p>
            <a:r>
              <a:rPr lang="ru-RU">
                <a:uFillTx/>
              </a:rPr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uFillTx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  <a:uFillTx/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  <a:uFillTx/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  <a:uFillTx/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  <a:uFillTx/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  <a:uFillTx/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  <a:uFillTx/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  <a:uFillTx/>
              </a:defRPr>
            </a:lvl9pPr>
          </a:lstStyle>
          <a:p>
            <a:pPr lvl="0"/>
            <a:r>
              <a:rPr lang="ru-RU">
                <a:uFillTx/>
              </a:rPr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7C0D9-609B-42D6-9CF8-D8996ACC804B}" type="datetime1">
              <a:rPr lang="ru-RU" smtClean="0">
                <a:uFillTx/>
              </a:rPr>
              <a:pPr/>
              <a:t>21.12.2016</a:t>
            </a:fld>
            <a:endParaRPr lang="ru-RU">
              <a:uFillTx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uFillTx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D7C55-9E46-48F3-891C-1FF4727AA4BD}" type="slidenum">
              <a:rPr lang="ru-RU" smtClean="0">
                <a:uFillTx/>
              </a:rPr>
              <a:pPr/>
              <a:t>‹#›</a:t>
            </a:fld>
            <a:endParaRPr lang="ru-RU">
              <a:uFillTx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>
                <a:uFillTx/>
              </a:rPr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>
                <a:uFillTx/>
              </a:defRPr>
            </a:lvl1pPr>
            <a:lvl2pPr>
              <a:defRPr sz="2400">
                <a:uFillTx/>
              </a:defRPr>
            </a:lvl2pPr>
            <a:lvl3pPr>
              <a:defRPr sz="2000">
                <a:uFillTx/>
              </a:defRPr>
            </a:lvl3pPr>
            <a:lvl4pPr>
              <a:defRPr sz="1800">
                <a:uFillTx/>
              </a:defRPr>
            </a:lvl4pPr>
            <a:lvl5pPr>
              <a:defRPr sz="1800">
                <a:uFillTx/>
              </a:defRPr>
            </a:lvl5pPr>
            <a:lvl6pPr>
              <a:defRPr sz="1800">
                <a:uFillTx/>
              </a:defRPr>
            </a:lvl6pPr>
            <a:lvl7pPr>
              <a:defRPr sz="1800">
                <a:uFillTx/>
              </a:defRPr>
            </a:lvl7pPr>
            <a:lvl8pPr>
              <a:defRPr sz="1800">
                <a:uFillTx/>
              </a:defRPr>
            </a:lvl8pPr>
            <a:lvl9pPr>
              <a:defRPr sz="1800">
                <a:uFillTx/>
              </a:defRPr>
            </a:lvl9pPr>
          </a:lstStyle>
          <a:p>
            <a:pPr lvl="0"/>
            <a:r>
              <a:rPr lang="ru-RU">
                <a:uFillTx/>
              </a:rPr>
              <a:t>Образец текста</a:t>
            </a:r>
          </a:p>
          <a:p>
            <a:pPr lvl="1"/>
            <a:r>
              <a:rPr lang="ru-RU">
                <a:uFillTx/>
              </a:rPr>
              <a:t>Второй уровень</a:t>
            </a:r>
          </a:p>
          <a:p>
            <a:pPr lvl="2"/>
            <a:r>
              <a:rPr lang="ru-RU">
                <a:uFillTx/>
              </a:rPr>
              <a:t>Третий уровень</a:t>
            </a:r>
          </a:p>
          <a:p>
            <a:pPr lvl="3"/>
            <a:r>
              <a:rPr lang="ru-RU">
                <a:uFillTx/>
              </a:rPr>
              <a:t>Четвертый уровень</a:t>
            </a:r>
          </a:p>
          <a:p>
            <a:pPr lvl="4"/>
            <a:r>
              <a:rPr lang="ru-RU">
                <a:uFillTx/>
              </a:rPr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>
                <a:uFillTx/>
              </a:defRPr>
            </a:lvl1pPr>
            <a:lvl2pPr>
              <a:defRPr sz="2400">
                <a:uFillTx/>
              </a:defRPr>
            </a:lvl2pPr>
            <a:lvl3pPr>
              <a:defRPr sz="2000">
                <a:uFillTx/>
              </a:defRPr>
            </a:lvl3pPr>
            <a:lvl4pPr>
              <a:defRPr sz="1800">
                <a:uFillTx/>
              </a:defRPr>
            </a:lvl4pPr>
            <a:lvl5pPr>
              <a:defRPr sz="1800">
                <a:uFillTx/>
              </a:defRPr>
            </a:lvl5pPr>
            <a:lvl6pPr>
              <a:defRPr sz="1800">
                <a:uFillTx/>
              </a:defRPr>
            </a:lvl6pPr>
            <a:lvl7pPr>
              <a:defRPr sz="1800">
                <a:uFillTx/>
              </a:defRPr>
            </a:lvl7pPr>
            <a:lvl8pPr>
              <a:defRPr sz="1800">
                <a:uFillTx/>
              </a:defRPr>
            </a:lvl8pPr>
            <a:lvl9pPr>
              <a:defRPr sz="1800">
                <a:uFillTx/>
              </a:defRPr>
            </a:lvl9pPr>
          </a:lstStyle>
          <a:p>
            <a:pPr lvl="0"/>
            <a:r>
              <a:rPr lang="ru-RU">
                <a:uFillTx/>
              </a:rPr>
              <a:t>Образец текста</a:t>
            </a:r>
          </a:p>
          <a:p>
            <a:pPr lvl="1"/>
            <a:r>
              <a:rPr lang="ru-RU">
                <a:uFillTx/>
              </a:rPr>
              <a:t>Второй уровень</a:t>
            </a:r>
          </a:p>
          <a:p>
            <a:pPr lvl="2"/>
            <a:r>
              <a:rPr lang="ru-RU">
                <a:uFillTx/>
              </a:rPr>
              <a:t>Третий уровень</a:t>
            </a:r>
          </a:p>
          <a:p>
            <a:pPr lvl="3"/>
            <a:r>
              <a:rPr lang="ru-RU">
                <a:uFillTx/>
              </a:rPr>
              <a:t>Четвертый уровень</a:t>
            </a:r>
          </a:p>
          <a:p>
            <a:pPr lvl="4"/>
            <a:r>
              <a:rPr lang="ru-RU">
                <a:uFillTx/>
              </a:rPr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F06EB-5ACD-4133-9E13-3315B3B9E86B}" type="datetime1">
              <a:rPr lang="ru-RU" smtClean="0">
                <a:uFillTx/>
              </a:rPr>
              <a:pPr/>
              <a:t>21.12.2016</a:t>
            </a:fld>
            <a:endParaRPr lang="ru-RU">
              <a:uFillTx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uFillTx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D7C55-9E46-48F3-891C-1FF4727AA4BD}" type="slidenum">
              <a:rPr lang="ru-RU" smtClean="0">
                <a:uFillTx/>
              </a:rPr>
              <a:pPr/>
              <a:t>‹#›</a:t>
            </a:fld>
            <a:endParaRPr lang="ru-RU">
              <a:uFillTx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uFillTx/>
              </a:defRPr>
            </a:lvl1pPr>
          </a:lstStyle>
          <a:p>
            <a:r>
              <a:rPr lang="ru-RU">
                <a:uFillTx/>
              </a:rPr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>
                <a:uFillTx/>
              </a:defRPr>
            </a:lvl1pPr>
            <a:lvl2pPr marL="457200" indent="0">
              <a:buNone/>
              <a:defRPr sz="2000" b="1">
                <a:uFillTx/>
              </a:defRPr>
            </a:lvl2pPr>
            <a:lvl3pPr marL="914400" indent="0">
              <a:buNone/>
              <a:defRPr sz="1800" b="1">
                <a:uFillTx/>
              </a:defRPr>
            </a:lvl3pPr>
            <a:lvl4pPr marL="1371600" indent="0">
              <a:buNone/>
              <a:defRPr sz="1600" b="1">
                <a:uFillTx/>
              </a:defRPr>
            </a:lvl4pPr>
            <a:lvl5pPr marL="1828800" indent="0">
              <a:buNone/>
              <a:defRPr sz="1600" b="1">
                <a:uFillTx/>
              </a:defRPr>
            </a:lvl5pPr>
            <a:lvl6pPr marL="2286000" indent="0">
              <a:buNone/>
              <a:defRPr sz="1600" b="1">
                <a:uFillTx/>
              </a:defRPr>
            </a:lvl6pPr>
            <a:lvl7pPr marL="2743200" indent="0">
              <a:buNone/>
              <a:defRPr sz="1600" b="1">
                <a:uFillTx/>
              </a:defRPr>
            </a:lvl7pPr>
            <a:lvl8pPr marL="3200400" indent="0">
              <a:buNone/>
              <a:defRPr sz="1600" b="1">
                <a:uFillTx/>
              </a:defRPr>
            </a:lvl8pPr>
            <a:lvl9pPr marL="3657600" indent="0">
              <a:buNone/>
              <a:defRPr sz="1600" b="1">
                <a:uFillTx/>
              </a:defRPr>
            </a:lvl9pPr>
          </a:lstStyle>
          <a:p>
            <a:pPr lvl="0"/>
            <a:r>
              <a:rPr lang="ru-RU">
                <a:uFillTx/>
              </a:rPr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>
                <a:uFillTx/>
              </a:defRPr>
            </a:lvl1pPr>
            <a:lvl2pPr>
              <a:defRPr sz="2000">
                <a:uFillTx/>
              </a:defRPr>
            </a:lvl2pPr>
            <a:lvl3pPr>
              <a:defRPr sz="1800">
                <a:uFillTx/>
              </a:defRPr>
            </a:lvl3pPr>
            <a:lvl4pPr>
              <a:defRPr sz="1600">
                <a:uFillTx/>
              </a:defRPr>
            </a:lvl4pPr>
            <a:lvl5pPr>
              <a:defRPr sz="1600">
                <a:uFillTx/>
              </a:defRPr>
            </a:lvl5pPr>
            <a:lvl6pPr>
              <a:defRPr sz="1600">
                <a:uFillTx/>
              </a:defRPr>
            </a:lvl6pPr>
            <a:lvl7pPr>
              <a:defRPr sz="1600">
                <a:uFillTx/>
              </a:defRPr>
            </a:lvl7pPr>
            <a:lvl8pPr>
              <a:defRPr sz="1600">
                <a:uFillTx/>
              </a:defRPr>
            </a:lvl8pPr>
            <a:lvl9pPr>
              <a:defRPr sz="1600">
                <a:uFillTx/>
              </a:defRPr>
            </a:lvl9pPr>
          </a:lstStyle>
          <a:p>
            <a:pPr lvl="0"/>
            <a:r>
              <a:rPr lang="ru-RU">
                <a:uFillTx/>
              </a:rPr>
              <a:t>Образец текста</a:t>
            </a:r>
          </a:p>
          <a:p>
            <a:pPr lvl="1"/>
            <a:r>
              <a:rPr lang="ru-RU">
                <a:uFillTx/>
              </a:rPr>
              <a:t>Второй уровень</a:t>
            </a:r>
          </a:p>
          <a:p>
            <a:pPr lvl="2"/>
            <a:r>
              <a:rPr lang="ru-RU">
                <a:uFillTx/>
              </a:rPr>
              <a:t>Третий уровень</a:t>
            </a:r>
          </a:p>
          <a:p>
            <a:pPr lvl="3"/>
            <a:r>
              <a:rPr lang="ru-RU">
                <a:uFillTx/>
              </a:rPr>
              <a:t>Четвертый уровень</a:t>
            </a:r>
          </a:p>
          <a:p>
            <a:pPr lvl="4"/>
            <a:r>
              <a:rPr lang="ru-RU">
                <a:uFillTx/>
              </a:rPr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>
                <a:uFillTx/>
              </a:defRPr>
            </a:lvl1pPr>
            <a:lvl2pPr marL="457200" indent="0">
              <a:buNone/>
              <a:defRPr sz="2000" b="1">
                <a:uFillTx/>
              </a:defRPr>
            </a:lvl2pPr>
            <a:lvl3pPr marL="914400" indent="0">
              <a:buNone/>
              <a:defRPr sz="1800" b="1">
                <a:uFillTx/>
              </a:defRPr>
            </a:lvl3pPr>
            <a:lvl4pPr marL="1371600" indent="0">
              <a:buNone/>
              <a:defRPr sz="1600" b="1">
                <a:uFillTx/>
              </a:defRPr>
            </a:lvl4pPr>
            <a:lvl5pPr marL="1828800" indent="0">
              <a:buNone/>
              <a:defRPr sz="1600" b="1">
                <a:uFillTx/>
              </a:defRPr>
            </a:lvl5pPr>
            <a:lvl6pPr marL="2286000" indent="0">
              <a:buNone/>
              <a:defRPr sz="1600" b="1">
                <a:uFillTx/>
              </a:defRPr>
            </a:lvl6pPr>
            <a:lvl7pPr marL="2743200" indent="0">
              <a:buNone/>
              <a:defRPr sz="1600" b="1">
                <a:uFillTx/>
              </a:defRPr>
            </a:lvl7pPr>
            <a:lvl8pPr marL="3200400" indent="0">
              <a:buNone/>
              <a:defRPr sz="1600" b="1">
                <a:uFillTx/>
              </a:defRPr>
            </a:lvl8pPr>
            <a:lvl9pPr marL="3657600" indent="0">
              <a:buNone/>
              <a:defRPr sz="1600" b="1">
                <a:uFillTx/>
              </a:defRPr>
            </a:lvl9pPr>
          </a:lstStyle>
          <a:p>
            <a:pPr lvl="0"/>
            <a:r>
              <a:rPr lang="ru-RU">
                <a:uFillTx/>
              </a:rPr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>
                <a:uFillTx/>
              </a:defRPr>
            </a:lvl1pPr>
            <a:lvl2pPr>
              <a:defRPr sz="2000">
                <a:uFillTx/>
              </a:defRPr>
            </a:lvl2pPr>
            <a:lvl3pPr>
              <a:defRPr sz="1800">
                <a:uFillTx/>
              </a:defRPr>
            </a:lvl3pPr>
            <a:lvl4pPr>
              <a:defRPr sz="1600">
                <a:uFillTx/>
              </a:defRPr>
            </a:lvl4pPr>
            <a:lvl5pPr>
              <a:defRPr sz="1600">
                <a:uFillTx/>
              </a:defRPr>
            </a:lvl5pPr>
            <a:lvl6pPr>
              <a:defRPr sz="1600">
                <a:uFillTx/>
              </a:defRPr>
            </a:lvl6pPr>
            <a:lvl7pPr>
              <a:defRPr sz="1600">
                <a:uFillTx/>
              </a:defRPr>
            </a:lvl7pPr>
            <a:lvl8pPr>
              <a:defRPr sz="1600">
                <a:uFillTx/>
              </a:defRPr>
            </a:lvl8pPr>
            <a:lvl9pPr>
              <a:defRPr sz="1600">
                <a:uFillTx/>
              </a:defRPr>
            </a:lvl9pPr>
          </a:lstStyle>
          <a:p>
            <a:pPr lvl="0"/>
            <a:r>
              <a:rPr lang="ru-RU">
                <a:uFillTx/>
              </a:rPr>
              <a:t>Образец текста</a:t>
            </a:r>
          </a:p>
          <a:p>
            <a:pPr lvl="1"/>
            <a:r>
              <a:rPr lang="ru-RU">
                <a:uFillTx/>
              </a:rPr>
              <a:t>Второй уровень</a:t>
            </a:r>
          </a:p>
          <a:p>
            <a:pPr lvl="2"/>
            <a:r>
              <a:rPr lang="ru-RU">
                <a:uFillTx/>
              </a:rPr>
              <a:t>Третий уровень</a:t>
            </a:r>
          </a:p>
          <a:p>
            <a:pPr lvl="3"/>
            <a:r>
              <a:rPr lang="ru-RU">
                <a:uFillTx/>
              </a:rPr>
              <a:t>Четвертый уровень</a:t>
            </a:r>
          </a:p>
          <a:p>
            <a:pPr lvl="4"/>
            <a:r>
              <a:rPr lang="ru-RU">
                <a:uFillTx/>
              </a:rPr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17720-05DE-4A28-A7A4-B627FC44F658}" type="datetime1">
              <a:rPr lang="ru-RU" smtClean="0">
                <a:uFillTx/>
              </a:rPr>
              <a:pPr/>
              <a:t>21.12.2016</a:t>
            </a:fld>
            <a:endParaRPr lang="ru-RU">
              <a:uFillTx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uFillTx/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D7C55-9E46-48F3-891C-1FF4727AA4BD}" type="slidenum">
              <a:rPr lang="ru-RU" smtClean="0">
                <a:uFillTx/>
              </a:rPr>
              <a:pPr/>
              <a:t>‹#›</a:t>
            </a:fld>
            <a:endParaRPr lang="ru-RU">
              <a:uFillTx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>
                <a:uFillTx/>
              </a:rPr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FFF9C-753C-4890-A78B-37C686CB03E9}" type="datetime1">
              <a:rPr lang="ru-RU" smtClean="0">
                <a:uFillTx/>
              </a:rPr>
              <a:pPr/>
              <a:t>21.12.2016</a:t>
            </a:fld>
            <a:endParaRPr lang="ru-RU">
              <a:uFillTx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uFillTx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D7C55-9E46-48F3-891C-1FF4727AA4BD}" type="slidenum">
              <a:rPr lang="ru-RU" smtClean="0">
                <a:uFillTx/>
              </a:rPr>
              <a:pPr/>
              <a:t>‹#›</a:t>
            </a:fld>
            <a:endParaRPr lang="ru-RU">
              <a:uFillTx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3BB23-A199-4392-A94E-71BF681A4EDC}" type="datetime1">
              <a:rPr lang="ru-RU" smtClean="0">
                <a:uFillTx/>
              </a:rPr>
              <a:pPr/>
              <a:t>21.12.2016</a:t>
            </a:fld>
            <a:endParaRPr lang="ru-RU">
              <a:uFillTx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uFillTx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D7C55-9E46-48F3-891C-1FF4727AA4BD}" type="slidenum">
              <a:rPr lang="ru-RU" smtClean="0">
                <a:uFillTx/>
              </a:rPr>
              <a:pPr/>
              <a:t>‹#›</a:t>
            </a:fld>
            <a:endParaRPr lang="ru-RU">
              <a:uFillTx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>
                <a:uFillTx/>
              </a:defRPr>
            </a:lvl1pPr>
          </a:lstStyle>
          <a:p>
            <a:r>
              <a:rPr lang="ru-RU">
                <a:uFillTx/>
              </a:rPr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>
                <a:uFillTx/>
              </a:defRPr>
            </a:lvl1pPr>
            <a:lvl2pPr>
              <a:defRPr sz="2800">
                <a:uFillTx/>
              </a:defRPr>
            </a:lvl2pPr>
            <a:lvl3pPr>
              <a:defRPr sz="2400">
                <a:uFillTx/>
              </a:defRPr>
            </a:lvl3pPr>
            <a:lvl4pPr>
              <a:defRPr sz="2000">
                <a:uFillTx/>
              </a:defRPr>
            </a:lvl4pPr>
            <a:lvl5pPr>
              <a:defRPr sz="2000">
                <a:uFillTx/>
              </a:defRPr>
            </a:lvl5pPr>
            <a:lvl6pPr>
              <a:defRPr sz="2000">
                <a:uFillTx/>
              </a:defRPr>
            </a:lvl6pPr>
            <a:lvl7pPr>
              <a:defRPr sz="2000">
                <a:uFillTx/>
              </a:defRPr>
            </a:lvl7pPr>
            <a:lvl8pPr>
              <a:defRPr sz="2000">
                <a:uFillTx/>
              </a:defRPr>
            </a:lvl8pPr>
            <a:lvl9pPr>
              <a:defRPr sz="2000">
                <a:uFillTx/>
              </a:defRPr>
            </a:lvl9pPr>
          </a:lstStyle>
          <a:p>
            <a:pPr lvl="0"/>
            <a:r>
              <a:rPr lang="ru-RU">
                <a:uFillTx/>
              </a:rPr>
              <a:t>Образец текста</a:t>
            </a:r>
          </a:p>
          <a:p>
            <a:pPr lvl="1"/>
            <a:r>
              <a:rPr lang="ru-RU">
                <a:uFillTx/>
              </a:rPr>
              <a:t>Второй уровень</a:t>
            </a:r>
          </a:p>
          <a:p>
            <a:pPr lvl="2"/>
            <a:r>
              <a:rPr lang="ru-RU">
                <a:uFillTx/>
              </a:rPr>
              <a:t>Третий уровень</a:t>
            </a:r>
          </a:p>
          <a:p>
            <a:pPr lvl="3"/>
            <a:r>
              <a:rPr lang="ru-RU">
                <a:uFillTx/>
              </a:rPr>
              <a:t>Четвертый уровень</a:t>
            </a:r>
          </a:p>
          <a:p>
            <a:pPr lvl="4"/>
            <a:r>
              <a:rPr lang="ru-RU">
                <a:uFillTx/>
              </a:rPr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>
                <a:uFillTx/>
              </a:defRPr>
            </a:lvl1pPr>
            <a:lvl2pPr marL="457200" indent="0">
              <a:buNone/>
              <a:defRPr sz="1200">
                <a:uFillTx/>
              </a:defRPr>
            </a:lvl2pPr>
            <a:lvl3pPr marL="914400" indent="0">
              <a:buNone/>
              <a:defRPr sz="1000">
                <a:uFillTx/>
              </a:defRPr>
            </a:lvl3pPr>
            <a:lvl4pPr marL="1371600" indent="0">
              <a:buNone/>
              <a:defRPr sz="900">
                <a:uFillTx/>
              </a:defRPr>
            </a:lvl4pPr>
            <a:lvl5pPr marL="1828800" indent="0">
              <a:buNone/>
              <a:defRPr sz="900">
                <a:uFillTx/>
              </a:defRPr>
            </a:lvl5pPr>
            <a:lvl6pPr marL="2286000" indent="0">
              <a:buNone/>
              <a:defRPr sz="900">
                <a:uFillTx/>
              </a:defRPr>
            </a:lvl6pPr>
            <a:lvl7pPr marL="2743200" indent="0">
              <a:buNone/>
              <a:defRPr sz="900">
                <a:uFillTx/>
              </a:defRPr>
            </a:lvl7pPr>
            <a:lvl8pPr marL="3200400" indent="0">
              <a:buNone/>
              <a:defRPr sz="900">
                <a:uFillTx/>
              </a:defRPr>
            </a:lvl8pPr>
            <a:lvl9pPr marL="3657600" indent="0">
              <a:buNone/>
              <a:defRPr sz="900">
                <a:uFillTx/>
              </a:defRPr>
            </a:lvl9pPr>
          </a:lstStyle>
          <a:p>
            <a:pPr lvl="0"/>
            <a:r>
              <a:rPr lang="ru-RU">
                <a:uFillTx/>
              </a:rPr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0E2FE-2D7F-4553-BD51-6B1650133888}" type="datetime1">
              <a:rPr lang="ru-RU" smtClean="0">
                <a:uFillTx/>
              </a:rPr>
              <a:pPr/>
              <a:t>21.12.2016</a:t>
            </a:fld>
            <a:endParaRPr lang="ru-RU">
              <a:uFillTx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uFillTx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D7C55-9E46-48F3-891C-1FF4727AA4BD}" type="slidenum">
              <a:rPr lang="ru-RU" smtClean="0">
                <a:uFillTx/>
              </a:rPr>
              <a:pPr/>
              <a:t>‹#›</a:t>
            </a:fld>
            <a:endParaRPr lang="ru-RU">
              <a:uFillTx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>
                <a:uFillTx/>
              </a:defRPr>
            </a:lvl1pPr>
          </a:lstStyle>
          <a:p>
            <a:r>
              <a:rPr lang="ru-RU">
                <a:uFillTx/>
              </a:rPr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>
                <a:uFillTx/>
              </a:defRPr>
            </a:lvl1pPr>
            <a:lvl2pPr marL="457200" indent="0">
              <a:buNone/>
              <a:defRPr sz="2800">
                <a:uFillTx/>
              </a:defRPr>
            </a:lvl2pPr>
            <a:lvl3pPr marL="914400" indent="0">
              <a:buNone/>
              <a:defRPr sz="2400">
                <a:uFillTx/>
              </a:defRPr>
            </a:lvl3pPr>
            <a:lvl4pPr marL="1371600" indent="0">
              <a:buNone/>
              <a:defRPr sz="2000">
                <a:uFillTx/>
              </a:defRPr>
            </a:lvl4pPr>
            <a:lvl5pPr marL="1828800" indent="0">
              <a:buNone/>
              <a:defRPr sz="2000">
                <a:uFillTx/>
              </a:defRPr>
            </a:lvl5pPr>
            <a:lvl6pPr marL="2286000" indent="0">
              <a:buNone/>
              <a:defRPr sz="2000">
                <a:uFillTx/>
              </a:defRPr>
            </a:lvl6pPr>
            <a:lvl7pPr marL="2743200" indent="0">
              <a:buNone/>
              <a:defRPr sz="2000">
                <a:uFillTx/>
              </a:defRPr>
            </a:lvl7pPr>
            <a:lvl8pPr marL="3200400" indent="0">
              <a:buNone/>
              <a:defRPr sz="2000">
                <a:uFillTx/>
              </a:defRPr>
            </a:lvl8pPr>
            <a:lvl9pPr marL="3657600" indent="0">
              <a:buNone/>
              <a:defRPr sz="2000">
                <a:uFillTx/>
              </a:defRPr>
            </a:lvl9pPr>
          </a:lstStyle>
          <a:p>
            <a:endParaRPr lang="ru-RU">
              <a:uFillTx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>
                <a:uFillTx/>
              </a:defRPr>
            </a:lvl1pPr>
            <a:lvl2pPr marL="457200" indent="0">
              <a:buNone/>
              <a:defRPr sz="1200">
                <a:uFillTx/>
              </a:defRPr>
            </a:lvl2pPr>
            <a:lvl3pPr marL="914400" indent="0">
              <a:buNone/>
              <a:defRPr sz="1000">
                <a:uFillTx/>
              </a:defRPr>
            </a:lvl3pPr>
            <a:lvl4pPr marL="1371600" indent="0">
              <a:buNone/>
              <a:defRPr sz="900">
                <a:uFillTx/>
              </a:defRPr>
            </a:lvl4pPr>
            <a:lvl5pPr marL="1828800" indent="0">
              <a:buNone/>
              <a:defRPr sz="900">
                <a:uFillTx/>
              </a:defRPr>
            </a:lvl5pPr>
            <a:lvl6pPr marL="2286000" indent="0">
              <a:buNone/>
              <a:defRPr sz="900">
                <a:uFillTx/>
              </a:defRPr>
            </a:lvl6pPr>
            <a:lvl7pPr marL="2743200" indent="0">
              <a:buNone/>
              <a:defRPr sz="900">
                <a:uFillTx/>
              </a:defRPr>
            </a:lvl7pPr>
            <a:lvl8pPr marL="3200400" indent="0">
              <a:buNone/>
              <a:defRPr sz="900">
                <a:uFillTx/>
              </a:defRPr>
            </a:lvl8pPr>
            <a:lvl9pPr marL="3657600" indent="0">
              <a:buNone/>
              <a:defRPr sz="900">
                <a:uFillTx/>
              </a:defRPr>
            </a:lvl9pPr>
          </a:lstStyle>
          <a:p>
            <a:pPr lvl="0"/>
            <a:r>
              <a:rPr lang="ru-RU">
                <a:uFillTx/>
              </a:rPr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1F675-CCDD-4098-A4DA-E9E28E0D24CA}" type="datetime1">
              <a:rPr lang="ru-RU" smtClean="0">
                <a:uFillTx/>
              </a:rPr>
              <a:pPr/>
              <a:t>21.12.2016</a:t>
            </a:fld>
            <a:endParaRPr lang="ru-RU">
              <a:uFillTx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uFillTx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D7C55-9E46-48F3-891C-1FF4727AA4BD}" type="slidenum">
              <a:rPr lang="ru-RU" smtClean="0">
                <a:uFillTx/>
              </a:rPr>
              <a:pPr/>
              <a:t>‹#›</a:t>
            </a:fld>
            <a:endParaRPr lang="ru-RU">
              <a:uFillTx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>
                <a:uFillTx/>
              </a:rPr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>
                <a:uFillTx/>
              </a:rPr>
              <a:t>Образец текста</a:t>
            </a:r>
          </a:p>
          <a:p>
            <a:pPr lvl="1"/>
            <a:r>
              <a:rPr lang="ru-RU">
                <a:uFillTx/>
              </a:rPr>
              <a:t>Второй уровень</a:t>
            </a:r>
          </a:p>
          <a:p>
            <a:pPr lvl="2"/>
            <a:r>
              <a:rPr lang="ru-RU">
                <a:uFillTx/>
              </a:rPr>
              <a:t>Третий уровень</a:t>
            </a:r>
          </a:p>
          <a:p>
            <a:pPr lvl="3"/>
            <a:r>
              <a:rPr lang="ru-RU">
                <a:uFillTx/>
              </a:rPr>
              <a:t>Четвертый уровень</a:t>
            </a:r>
          </a:p>
          <a:p>
            <a:pPr lvl="4"/>
            <a:r>
              <a:rPr lang="ru-RU">
                <a:uFillTx/>
              </a:rPr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uFillTx/>
              </a:defRPr>
            </a:lvl1pPr>
          </a:lstStyle>
          <a:p>
            <a:fld id="{7E79C83B-3B1F-43B8-A299-3A005392F699}" type="datetime1">
              <a:rPr lang="ru-RU" smtClean="0">
                <a:uFillTx/>
              </a:rPr>
              <a:pPr/>
              <a:t>21.12.2016</a:t>
            </a:fld>
            <a:endParaRPr lang="ru-RU">
              <a:uFillTx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uFillTx/>
              </a:defRPr>
            </a:lvl1pPr>
          </a:lstStyle>
          <a:p>
            <a:endParaRPr lang="ru-RU">
              <a:uFillTx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uFillTx/>
              </a:defRPr>
            </a:lvl1pPr>
          </a:lstStyle>
          <a:p>
            <a:fld id="{1ADD7C55-9E46-48F3-891C-1FF4727AA4BD}" type="slidenum">
              <a:rPr lang="ru-RU" smtClean="0">
                <a:uFillTx/>
              </a:rPr>
              <a:pPr/>
              <a:t>‹#›</a:t>
            </a:fld>
            <a:endParaRPr lang="ru-RU">
              <a:uFillTx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uFillTx/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uFillTx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uFillTx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uFillTx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uFillTx/>
          <a:latin typeface="+mn-lt"/>
          <a:ea typeface="+mn-ea"/>
          <a:cs typeface="+mn-cs"/>
        </a:defRPr>
      </a:lvl9pPr>
    </p:bodyStyle>
    <p:otherStyle>
      <a:defPPr>
        <a:defRPr lang="ru-RU">
          <a:uFillTx/>
        </a:defRPr>
      </a:defPPr>
      <a:lvl1pPr marL="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 anchor="t">
            <a:noAutofit/>
          </a:bodyPr>
          <a:lstStyle/>
          <a:p>
            <a:pPr algn="l"/>
            <a:r>
              <a:rPr lang="ru-RU" sz="2400" b="1" dirty="0">
                <a:uFillTx/>
              </a:rPr>
              <a:t>Вопросы унификации </a:t>
            </a:r>
            <a:br>
              <a:rPr lang="ru-RU" sz="2400" b="1" dirty="0">
                <a:uFillTx/>
              </a:rPr>
            </a:br>
            <a:r>
              <a:rPr lang="ru-RU" sz="2400" b="1" dirty="0">
                <a:uFillTx/>
              </a:rPr>
              <a:t>ведения реестров СРО </a:t>
            </a:r>
            <a:r>
              <a:rPr lang="en-US" sz="2400" b="1" dirty="0">
                <a:uFillTx/>
              </a:rPr>
              <a:t/>
            </a:r>
            <a:br>
              <a:rPr lang="en-US" sz="2400" b="1" dirty="0">
                <a:uFillTx/>
              </a:rPr>
            </a:br>
            <a:r>
              <a:rPr lang="ru-RU" sz="2400" b="1" dirty="0">
                <a:uFillTx/>
              </a:rPr>
              <a:t>с членством физических лиц</a:t>
            </a:r>
            <a:endParaRPr lang="ru-RU" sz="1100" dirty="0">
              <a:uFillTx/>
              <a:latin typeface="+mn-lt"/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611560" y="2931790"/>
            <a:ext cx="5256584" cy="57606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Tx/>
              <a:buNone/>
              <a:defRPr>
                <a:uFillTx/>
              </a:defRPr>
            </a:pPr>
            <a:r>
              <a:rPr lang="ru-RU" sz="1600" dirty="0">
                <a:uFillTx/>
                <a:ea typeface="+mj-ea"/>
                <a:cs typeface="+mj-cs"/>
              </a:rPr>
              <a:t>Гайдук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FillTx/>
                <a:ea typeface="+mj-ea"/>
                <a:cs typeface="+mj-cs"/>
              </a:rPr>
              <a:t/>
            </a:r>
            <a:b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FillTx/>
                <a:ea typeface="+mj-ea"/>
                <a:cs typeface="+mj-cs"/>
              </a:rPr>
            </a:b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FillTx/>
                <a:ea typeface="+mj-ea"/>
                <a:cs typeface="+mj-cs"/>
              </a:rPr>
              <a:t>Антон Степанович</a:t>
            </a:r>
            <a:b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FillTx/>
                <a:ea typeface="+mj-ea"/>
                <a:cs typeface="+mj-cs"/>
              </a:rPr>
            </a:b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FillTx/>
              <a:ea typeface="+mj-ea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Tx/>
              <a:buNone/>
              <a:defRPr>
                <a:uFillTx/>
              </a:defRPr>
            </a:pPr>
            <a:r>
              <a:rPr lang="ru-RU" sz="1200" dirty="0">
                <a:uFillTx/>
                <a:ea typeface="+mj-ea"/>
                <a:cs typeface="+mj-cs"/>
              </a:rPr>
              <a:t>Генеральный директор ООО «ИМПЛЕКОМ»</a:t>
            </a:r>
            <a:br>
              <a:rPr lang="ru-RU" sz="1200" dirty="0">
                <a:uFillTx/>
                <a:ea typeface="+mj-ea"/>
                <a:cs typeface="+mj-cs"/>
              </a:rPr>
            </a:br>
            <a:r>
              <a:rPr lang="ru-RU" sz="1200" dirty="0">
                <a:uFillTx/>
                <a:ea typeface="+mj-ea"/>
                <a:cs typeface="+mj-cs"/>
              </a:rPr>
              <a:t>Система автоматизации </a:t>
            </a:r>
            <a:r>
              <a:rPr lang="ru-RU" sz="1100" dirty="0">
                <a:uFillTx/>
                <a:ea typeface="+mj-ea"/>
                <a:cs typeface="+mj-cs"/>
              </a:rPr>
              <a:t>«СРО-Сервис»</a:t>
            </a:r>
            <a:endParaRPr kumimoji="0" lang="ru-RU" sz="1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FillTx/>
              <a:ea typeface="+mj-ea"/>
              <a:cs typeface="+mj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2786" y="915566"/>
            <a:ext cx="5222858" cy="579711"/>
          </a:xfrm>
        </p:spPr>
        <p:txBody>
          <a:bodyPr>
            <a:noAutofit/>
          </a:bodyPr>
          <a:lstStyle/>
          <a:p>
            <a:pPr algn="l">
              <a:lnSpc>
                <a:spcPts val="4000"/>
              </a:lnSpc>
            </a:pPr>
            <a:r>
              <a:rPr lang="ru-RU" sz="2000" b="1" dirty="0">
                <a:solidFill>
                  <a:srgbClr val="FFC000"/>
                </a:solidFill>
                <a:uFillTx/>
                <a:latin typeface="PT Sans" pitchFamily="34" charset="-52"/>
              </a:rPr>
              <a:t>Сведения о жалобах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8676456" y="4677984"/>
            <a:ext cx="467544" cy="4655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Tx/>
              <a:buNone/>
              <a:defRPr>
                <a:uFillTx/>
              </a:defRPr>
            </a:pPr>
            <a:fld id="{E8AAFD43-40D1-422C-A8CE-C3414714DF5E}" type="slidenum">
              <a:rPr kumimoji="0" lang="ru-RU" b="1" i="0" u="none" strike="noStrike" kern="1200" cap="none" spc="0" normalizeH="0" baseline="0" noProof="0" smtClean="0">
                <a:ln>
                  <a:noFill/>
                </a:ln>
                <a:effectLst/>
                <a:uFillTx/>
                <a:latin typeface="+mj-lt"/>
                <a:ea typeface="+mj-ea"/>
                <a:cs typeface="+mj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FontTx/>
                <a:buNone/>
                <a:defRPr>
                  <a:uFillTx/>
                </a:defRPr>
              </a:pPr>
              <a:t>10</a:t>
            </a:fld>
            <a:endParaRPr kumimoji="0" lang="ru-RU" b="1" i="0" u="none" strike="noStrike" kern="1200" cap="none" spc="0" normalizeH="0" baseline="0" noProof="0" dirty="0">
              <a:ln>
                <a:noFill/>
              </a:ln>
              <a:effectLst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3425825" y="-311542"/>
            <a:ext cx="20951700" cy="67706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152352" rIns="9144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kumimoji="0" lang="ru-RU" altLang="ru-RU" sz="1600" b="0" i="0" u="none" strike="noStrike" cap="none" normalizeH="0" baseline="0" dirty="0">
              <a:ln>
                <a:noFill/>
              </a:ln>
              <a:solidFill>
                <a:srgbClr val="2E74B5"/>
              </a:solidFill>
              <a:effectLst/>
              <a:uFillTx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uFillTx/>
              <a:latin typeface="Arial" panose="020B0604020202020204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07504" y="1495276"/>
          <a:ext cx="8784976" cy="280466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96009"/>
                <a:gridCol w="2196009"/>
                <a:gridCol w="2196009"/>
                <a:gridCol w="2196949"/>
              </a:tblGrid>
              <a:tr h="2354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Наименование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Оценщики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АУ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КИ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354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Предмет жалобы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+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-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+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354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Реквизиты жалобы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 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-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+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354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Дата поступления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+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-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 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7091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uFillTx/>
                        </a:rPr>
                        <a:t>Информация о лице, подавшем жалобу</a:t>
                      </a:r>
                      <a:endParaRPr lang="ru-RU" sz="1100" dirty="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uFillTx/>
                        </a:rPr>
                        <a:t> </a:t>
                      </a:r>
                      <a:endParaRPr lang="ru-RU" sz="1100" dirty="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-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+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6049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Дата окончания рассмотрения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uFillTx/>
                        </a:rPr>
                        <a:t>+</a:t>
                      </a:r>
                      <a:endParaRPr lang="ru-RU" sz="1100" dirty="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-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+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9314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Решение по результатам рассмотрения жалобы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+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-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uFillTx/>
                        </a:rPr>
                        <a:t>+</a:t>
                      </a:r>
                      <a:endParaRPr lang="ru-RU" sz="1100" dirty="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2786" y="915566"/>
            <a:ext cx="6591010" cy="579711"/>
          </a:xfrm>
        </p:spPr>
        <p:txBody>
          <a:bodyPr>
            <a:noAutofit/>
          </a:bodyPr>
          <a:lstStyle/>
          <a:p>
            <a:pPr algn="l">
              <a:lnSpc>
                <a:spcPts val="4000"/>
              </a:lnSpc>
            </a:pPr>
            <a:r>
              <a:rPr lang="ru-RU" sz="2000" b="1" dirty="0">
                <a:solidFill>
                  <a:srgbClr val="FFC000"/>
                </a:solidFill>
                <a:uFillTx/>
                <a:latin typeface="PT Sans" pitchFamily="34" charset="-52"/>
              </a:rPr>
              <a:t>Сведения о мерах дисциплинарного воздействия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8676456" y="4677984"/>
            <a:ext cx="467544" cy="4655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Tx/>
              <a:buNone/>
              <a:defRPr>
                <a:uFillTx/>
              </a:defRPr>
            </a:pPr>
            <a:fld id="{E8AAFD43-40D1-422C-A8CE-C3414714DF5E}" type="slidenum">
              <a:rPr kumimoji="0" lang="ru-RU" b="1" i="0" u="none" strike="noStrike" kern="1200" cap="none" spc="0" normalizeH="0" baseline="0" noProof="0" smtClean="0">
                <a:ln>
                  <a:noFill/>
                </a:ln>
                <a:effectLst/>
                <a:uFillTx/>
                <a:latin typeface="+mj-lt"/>
                <a:ea typeface="+mj-ea"/>
                <a:cs typeface="+mj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FontTx/>
                <a:buNone/>
                <a:defRPr>
                  <a:uFillTx/>
                </a:defRPr>
              </a:pPr>
              <a:t>11</a:t>
            </a:fld>
            <a:endParaRPr kumimoji="0" lang="ru-RU" b="1" i="0" u="none" strike="noStrike" kern="1200" cap="none" spc="0" normalizeH="0" baseline="0" noProof="0" dirty="0">
              <a:ln>
                <a:noFill/>
              </a:ln>
              <a:effectLst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3425825" y="-311542"/>
            <a:ext cx="20951700" cy="67706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152352" rIns="9144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kumimoji="0" lang="ru-RU" altLang="ru-RU" sz="1600" b="0" i="0" u="none" strike="noStrike" cap="none" normalizeH="0" baseline="0" dirty="0">
              <a:ln>
                <a:noFill/>
              </a:ln>
              <a:solidFill>
                <a:srgbClr val="2E74B5"/>
              </a:solidFill>
              <a:effectLst/>
              <a:uFillTx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uFillTx/>
              <a:latin typeface="Arial" panose="020B0604020202020204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07503" y="1419625"/>
          <a:ext cx="8856984" cy="30684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14009"/>
                <a:gridCol w="2214009"/>
                <a:gridCol w="2214009"/>
                <a:gridCol w="2214957"/>
              </a:tblGrid>
              <a:tr h="1793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Наименование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Оценщики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АУ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КИ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793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Мера воздействия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+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+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+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793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Дата решения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+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+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 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793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Номер решения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 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+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 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793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Реквизиты решения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 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 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+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793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Основание решения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+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+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+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240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Основание применения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 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 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+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240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Дата исполнения (штраф)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+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 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 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8980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Дата приостановления деятельности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+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 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 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8980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Период приостановления деятельности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+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 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 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643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Дата восстановления деятельности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+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 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uFillTx/>
                        </a:rPr>
                        <a:t> </a:t>
                      </a:r>
                      <a:endParaRPr lang="ru-RU" sz="1100" dirty="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2786" y="915566"/>
            <a:ext cx="6591010" cy="579711"/>
          </a:xfrm>
        </p:spPr>
        <p:txBody>
          <a:bodyPr>
            <a:noAutofit/>
          </a:bodyPr>
          <a:lstStyle/>
          <a:p>
            <a:pPr algn="l">
              <a:lnSpc>
                <a:spcPts val="4000"/>
              </a:lnSpc>
            </a:pPr>
            <a:r>
              <a:rPr lang="ru-RU" sz="2000" b="1" dirty="0">
                <a:solidFill>
                  <a:srgbClr val="FFC000"/>
                </a:solidFill>
                <a:uFillTx/>
                <a:latin typeface="PT Sans" pitchFamily="34" charset="-52"/>
              </a:rPr>
              <a:t>Идентификация юридического лица (ИП)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8676456" y="4677984"/>
            <a:ext cx="467544" cy="4655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Tx/>
              <a:buNone/>
              <a:defRPr>
                <a:uFillTx/>
              </a:defRPr>
            </a:pPr>
            <a:fld id="{E8AAFD43-40D1-422C-A8CE-C3414714DF5E}" type="slidenum">
              <a:rPr kumimoji="0" lang="ru-RU" b="1" i="0" u="none" strike="noStrike" kern="1200" cap="none" spc="0" normalizeH="0" baseline="0" noProof="0" smtClean="0">
                <a:ln>
                  <a:noFill/>
                </a:ln>
                <a:effectLst/>
                <a:uFillTx/>
                <a:latin typeface="+mj-lt"/>
                <a:ea typeface="+mj-ea"/>
                <a:cs typeface="+mj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FontTx/>
                <a:buNone/>
                <a:defRPr>
                  <a:uFillTx/>
                </a:defRPr>
              </a:pPr>
              <a:t>12</a:t>
            </a:fld>
            <a:endParaRPr kumimoji="0" lang="ru-RU" b="1" i="0" u="none" strike="noStrike" kern="1200" cap="none" spc="0" normalizeH="0" baseline="0" noProof="0" dirty="0">
              <a:ln>
                <a:noFill/>
              </a:ln>
              <a:effectLst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3425825" y="-311542"/>
            <a:ext cx="20951700" cy="67706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152352" rIns="9144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kumimoji="0" lang="ru-RU" altLang="ru-RU" sz="1600" b="0" i="0" u="none" strike="noStrike" cap="none" normalizeH="0" baseline="0" dirty="0">
              <a:ln>
                <a:noFill/>
              </a:ln>
              <a:solidFill>
                <a:srgbClr val="2E74B5"/>
              </a:solidFill>
              <a:effectLst/>
              <a:uFillTx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uFillTx/>
              <a:latin typeface="Arial" panose="020B0604020202020204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25250" y="1495277"/>
          <a:ext cx="8784978" cy="319908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96009"/>
                <a:gridCol w="2196009"/>
                <a:gridCol w="2196009"/>
                <a:gridCol w="2196951"/>
              </a:tblGrid>
              <a:tr h="1402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uFillTx/>
                        </a:rPr>
                        <a:t>Наименование</a:t>
                      </a:r>
                      <a:endParaRPr lang="ru-RU" sz="900" dirty="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41" marR="463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uFillTx/>
                        </a:rPr>
                        <a:t>Оценщики</a:t>
                      </a:r>
                      <a:endParaRPr lang="ru-RU" sz="9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41" marR="463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uFillTx/>
                        </a:rPr>
                        <a:t>АУ</a:t>
                      </a:r>
                      <a:endParaRPr lang="ru-RU" sz="9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41" marR="463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uFillTx/>
                        </a:rPr>
                        <a:t>КИ</a:t>
                      </a:r>
                      <a:endParaRPr lang="ru-RU" sz="9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41" marR="46341" marT="0" marB="0"/>
                </a:tc>
              </a:tr>
              <a:tr h="2037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uFillTx/>
                        </a:rPr>
                        <a:t>Полное наименование</a:t>
                      </a:r>
                      <a:endParaRPr lang="ru-RU" sz="9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41" marR="463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uFillTx/>
                        </a:rPr>
                        <a:t>+</a:t>
                      </a:r>
                      <a:endParaRPr lang="ru-RU" sz="9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41" marR="463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uFillTx/>
                        </a:rPr>
                        <a:t>-</a:t>
                      </a:r>
                      <a:endParaRPr lang="ru-RU" sz="9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41" marR="463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uFillTx/>
                        </a:rPr>
                        <a:t>+</a:t>
                      </a:r>
                      <a:endParaRPr lang="ru-RU" sz="9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41" marR="46341" marT="0" marB="0"/>
                </a:tc>
              </a:tr>
              <a:tr h="2037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uFillTx/>
                        </a:rPr>
                        <a:t>Сокращенное наименование</a:t>
                      </a:r>
                      <a:endParaRPr lang="ru-RU" sz="9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41" marR="463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uFillTx/>
                        </a:rPr>
                        <a:t>+</a:t>
                      </a:r>
                      <a:endParaRPr lang="ru-RU" sz="9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41" marR="463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uFillTx/>
                        </a:rPr>
                        <a:t>-</a:t>
                      </a:r>
                      <a:endParaRPr lang="ru-RU" sz="9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41" marR="463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uFillTx/>
                        </a:rPr>
                        <a:t>+</a:t>
                      </a:r>
                      <a:endParaRPr lang="ru-RU" sz="9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41" marR="46341" marT="0" marB="0"/>
                </a:tc>
              </a:tr>
              <a:tr h="1402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uFillTx/>
                        </a:rPr>
                        <a:t>ИНН</a:t>
                      </a:r>
                      <a:endParaRPr lang="ru-RU" sz="9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41" marR="463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uFillTx/>
                        </a:rPr>
                        <a:t> </a:t>
                      </a:r>
                      <a:endParaRPr lang="ru-RU" sz="9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41" marR="463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uFillTx/>
                        </a:rPr>
                        <a:t>-</a:t>
                      </a:r>
                      <a:endParaRPr lang="ru-RU" sz="9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41" marR="463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uFillTx/>
                        </a:rPr>
                        <a:t>+</a:t>
                      </a:r>
                      <a:endParaRPr lang="ru-RU" sz="9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41" marR="46341" marT="0" marB="0"/>
                </a:tc>
              </a:tr>
              <a:tr h="1402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uFillTx/>
                        </a:rPr>
                        <a:t>ОГРН(ИП)</a:t>
                      </a:r>
                      <a:endParaRPr lang="ru-RU" sz="9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41" marR="463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uFillTx/>
                        </a:rPr>
                        <a:t>+</a:t>
                      </a:r>
                      <a:endParaRPr lang="ru-RU" sz="9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41" marR="463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uFillTx/>
                        </a:rPr>
                        <a:t>-</a:t>
                      </a:r>
                      <a:endParaRPr lang="ru-RU" sz="9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41" marR="463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uFillTx/>
                        </a:rPr>
                        <a:t>+</a:t>
                      </a:r>
                      <a:endParaRPr lang="ru-RU" sz="9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41" marR="46341" marT="0" marB="0"/>
                </a:tc>
              </a:tr>
              <a:tr h="1402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uFillTx/>
                        </a:rPr>
                        <a:t>Дата регистрации</a:t>
                      </a:r>
                      <a:endParaRPr lang="ru-RU" sz="9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41" marR="463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uFillTx/>
                        </a:rPr>
                        <a:t>+</a:t>
                      </a:r>
                      <a:endParaRPr lang="ru-RU" sz="9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41" marR="463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uFillTx/>
                        </a:rPr>
                        <a:t>-</a:t>
                      </a:r>
                      <a:endParaRPr lang="ru-RU" sz="9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41" marR="463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uFillTx/>
                        </a:rPr>
                        <a:t>+</a:t>
                      </a:r>
                      <a:endParaRPr lang="ru-RU" sz="9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41" marR="46341" marT="0" marB="0"/>
                </a:tc>
              </a:tr>
              <a:tr h="2037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uFillTx/>
                        </a:rPr>
                        <a:t>Место нахождения ЮЛ</a:t>
                      </a:r>
                      <a:endParaRPr lang="ru-RU" sz="9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41" marR="463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uFillTx/>
                        </a:rPr>
                        <a:t>+</a:t>
                      </a:r>
                      <a:endParaRPr lang="ru-RU" sz="9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41" marR="463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uFillTx/>
                        </a:rPr>
                        <a:t>-</a:t>
                      </a:r>
                      <a:endParaRPr lang="ru-RU" sz="9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41" marR="463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uFillTx/>
                        </a:rPr>
                        <a:t>+</a:t>
                      </a:r>
                      <a:endParaRPr lang="ru-RU" sz="9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41" marR="46341" marT="0" marB="0"/>
                </a:tc>
              </a:tr>
              <a:tr h="1402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uFillTx/>
                        </a:rPr>
                        <a:t>Почтовый адрес</a:t>
                      </a:r>
                      <a:endParaRPr lang="ru-RU" sz="9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41" marR="463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uFillTx/>
                        </a:rPr>
                        <a:t>+</a:t>
                      </a:r>
                      <a:endParaRPr lang="ru-RU" sz="9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41" marR="463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uFillTx/>
                        </a:rPr>
                        <a:t>-</a:t>
                      </a:r>
                      <a:endParaRPr lang="ru-RU" sz="9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41" marR="463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uFillTx/>
                        </a:rPr>
                        <a:t> </a:t>
                      </a:r>
                      <a:endParaRPr lang="ru-RU" sz="9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41" marR="46341" marT="0" marB="0"/>
                </a:tc>
              </a:tr>
              <a:tr h="3055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uFillTx/>
                        </a:rPr>
                        <a:t>Место фактического осуществления деятельности (ИП) </a:t>
                      </a:r>
                      <a:endParaRPr lang="ru-RU" sz="9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41" marR="463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uFillTx/>
                        </a:rPr>
                        <a:t>+ (315-ФЗ)</a:t>
                      </a:r>
                      <a:endParaRPr lang="ru-RU" sz="900" dirty="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41" marR="463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uFillTx/>
                        </a:rPr>
                        <a:t>-</a:t>
                      </a:r>
                      <a:endParaRPr lang="ru-RU" sz="9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41" marR="463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uFillTx/>
                        </a:rPr>
                        <a:t>+</a:t>
                      </a:r>
                      <a:endParaRPr lang="ru-RU" sz="9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41" marR="46341" marT="0" marB="0"/>
                </a:tc>
              </a:tr>
              <a:tr h="1402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uFillTx/>
                        </a:rPr>
                        <a:t>Телефон</a:t>
                      </a:r>
                      <a:endParaRPr lang="ru-RU" sz="9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41" marR="463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uFillTx/>
                        </a:rPr>
                        <a:t>+</a:t>
                      </a:r>
                      <a:endParaRPr lang="ru-RU" sz="9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41" marR="463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uFillTx/>
                        </a:rPr>
                        <a:t>-</a:t>
                      </a:r>
                      <a:endParaRPr lang="ru-RU" sz="9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41" marR="463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uFillTx/>
                        </a:rPr>
                        <a:t>+</a:t>
                      </a:r>
                      <a:endParaRPr lang="ru-RU" sz="9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41" marR="46341" marT="0" marB="0"/>
                </a:tc>
              </a:tr>
              <a:tr h="4337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uFillTx/>
                        </a:rPr>
                        <a:t>Дата заключения и прекращения договора, профессиональной деятельности  </a:t>
                      </a:r>
                      <a:endParaRPr lang="ru-RU" sz="900" dirty="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41" marR="463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uFillTx/>
                        </a:rPr>
                        <a:t> </a:t>
                      </a:r>
                      <a:endParaRPr lang="ru-RU" sz="900" dirty="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41" marR="463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uFillTx/>
                        </a:rPr>
                        <a:t>-</a:t>
                      </a:r>
                      <a:endParaRPr lang="ru-RU" sz="9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41" marR="463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uFillTx/>
                        </a:rPr>
                        <a:t>+</a:t>
                      </a:r>
                      <a:endParaRPr lang="ru-RU" sz="9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41" marR="46341" marT="0" marB="0"/>
                </a:tc>
              </a:tr>
              <a:tr h="2037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uFillTx/>
                        </a:rPr>
                        <a:t>Дата договора страхования</a:t>
                      </a:r>
                      <a:endParaRPr lang="ru-RU" sz="9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41" marR="463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uFillTx/>
                        </a:rPr>
                        <a:t>+</a:t>
                      </a:r>
                      <a:endParaRPr lang="ru-RU" sz="9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41" marR="463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uFillTx/>
                        </a:rPr>
                        <a:t>-</a:t>
                      </a:r>
                      <a:endParaRPr lang="ru-RU" sz="9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41" marR="463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uFillTx/>
                        </a:rPr>
                        <a:t> </a:t>
                      </a:r>
                      <a:endParaRPr lang="ru-RU" sz="9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41" marR="46341" marT="0" marB="0"/>
                </a:tc>
              </a:tr>
              <a:tr h="1402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uFillTx/>
                        </a:rPr>
                        <a:t>Сумма страхования</a:t>
                      </a:r>
                      <a:endParaRPr lang="ru-RU" sz="9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41" marR="463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uFillTx/>
                        </a:rPr>
                        <a:t>+</a:t>
                      </a:r>
                      <a:endParaRPr lang="ru-RU" sz="9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41" marR="463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uFillTx/>
                        </a:rPr>
                        <a:t>-</a:t>
                      </a:r>
                      <a:endParaRPr lang="ru-RU" sz="9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41" marR="463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uFillTx/>
                        </a:rPr>
                        <a:t> </a:t>
                      </a:r>
                      <a:endParaRPr lang="ru-RU" sz="9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41" marR="46341" marT="0" marB="0"/>
                </a:tc>
              </a:tr>
              <a:tr h="6111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uFillTx/>
                        </a:rPr>
                        <a:t>Сведения о страховщике, в том числе о месте его нахождения и номерах контактных телефонов</a:t>
                      </a:r>
                      <a:endParaRPr lang="ru-RU" sz="9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41" marR="463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uFillTx/>
                        </a:rPr>
                        <a:t>+</a:t>
                      </a:r>
                      <a:endParaRPr lang="ru-RU" sz="9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41" marR="463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uFillTx/>
                        </a:rPr>
                        <a:t>-</a:t>
                      </a:r>
                      <a:endParaRPr lang="ru-RU" sz="9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41" marR="463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uFillTx/>
                        </a:rPr>
                        <a:t> </a:t>
                      </a:r>
                      <a:endParaRPr lang="ru-RU" sz="900" dirty="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341" marR="46341" marT="0" marB="0"/>
                </a:tc>
              </a:tr>
            </a:tbl>
          </a:graphicData>
        </a:graphic>
      </p:graphicFrame>
    </p:spTree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2786" y="915566"/>
            <a:ext cx="7743138" cy="579711"/>
          </a:xfrm>
        </p:spPr>
        <p:txBody>
          <a:bodyPr>
            <a:noAutofit/>
          </a:bodyPr>
          <a:lstStyle/>
          <a:p>
            <a:pPr algn="l">
              <a:lnSpc>
                <a:spcPts val="4000"/>
              </a:lnSpc>
            </a:pPr>
            <a:r>
              <a:rPr lang="ru-RU" sz="2000" b="1" dirty="0">
                <a:solidFill>
                  <a:srgbClr val="FFC000"/>
                </a:solidFill>
                <a:uFillTx/>
                <a:latin typeface="PT Sans" pitchFamily="34" charset="-52"/>
              </a:rPr>
              <a:t>Сроки и форматы предоставления информации в Росреестр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8676456" y="4677984"/>
            <a:ext cx="467544" cy="4655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Tx/>
              <a:buNone/>
              <a:defRPr>
                <a:uFillTx/>
              </a:defRPr>
            </a:pPr>
            <a:fld id="{E8AAFD43-40D1-422C-A8CE-C3414714DF5E}" type="slidenum">
              <a:rPr kumimoji="0" lang="ru-RU" b="1" i="0" u="none" strike="noStrike" kern="1200" cap="none" spc="0" normalizeH="0" baseline="0" noProof="0" smtClean="0">
                <a:ln>
                  <a:noFill/>
                </a:ln>
                <a:effectLst/>
                <a:uFillTx/>
                <a:latin typeface="+mj-lt"/>
                <a:ea typeface="+mj-ea"/>
                <a:cs typeface="+mj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FontTx/>
                <a:buNone/>
                <a:defRPr>
                  <a:uFillTx/>
                </a:defRPr>
              </a:pPr>
              <a:t>13</a:t>
            </a:fld>
            <a:endParaRPr kumimoji="0" lang="ru-RU" b="1" i="0" u="none" strike="noStrike" kern="1200" cap="none" spc="0" normalizeH="0" baseline="0" noProof="0" dirty="0">
              <a:ln>
                <a:noFill/>
              </a:ln>
              <a:effectLst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3425825" y="-311542"/>
            <a:ext cx="20951700" cy="67706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152352" rIns="9144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kumimoji="0" lang="ru-RU" altLang="ru-RU" sz="1600" b="0" i="0" u="none" strike="noStrike" cap="none" normalizeH="0" baseline="0" dirty="0">
              <a:ln>
                <a:noFill/>
              </a:ln>
              <a:solidFill>
                <a:srgbClr val="2E74B5"/>
              </a:solidFill>
              <a:effectLst/>
              <a:uFillTx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uFillTx/>
              <a:latin typeface="Arial" panose="020B0604020202020204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07504" y="1512752"/>
          <a:ext cx="8568953" cy="17700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42009"/>
                <a:gridCol w="2142009"/>
                <a:gridCol w="2142009"/>
                <a:gridCol w="2142926"/>
              </a:tblGrid>
              <a:tr h="1793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Наименование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Оценщики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АУ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КИ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096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Информация о приеме в СРО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 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-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В тот же день, с приложение заверенных копий всех документов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302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Информация об изменениях и проверках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 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-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Один рабочий день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508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Формат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uFillTx/>
                        </a:rPr>
                        <a:t>PDF</a:t>
                      </a:r>
                      <a:r>
                        <a:rPr lang="ru-RU" sz="1100" dirty="0">
                          <a:effectLst/>
                          <a:uFillTx/>
                        </a:rPr>
                        <a:t>, </a:t>
                      </a:r>
                      <a:r>
                        <a:rPr lang="en-US" sz="1100" dirty="0">
                          <a:effectLst/>
                          <a:uFillTx/>
                        </a:rPr>
                        <a:t>TIF</a:t>
                      </a:r>
                      <a:r>
                        <a:rPr lang="ru-RU" sz="1100" dirty="0">
                          <a:effectLst/>
                          <a:uFillTx/>
                        </a:rPr>
                        <a:t>, </a:t>
                      </a:r>
                      <a:r>
                        <a:rPr lang="en-US" sz="1100" dirty="0">
                          <a:effectLst/>
                          <a:uFillTx/>
                        </a:rPr>
                        <a:t>XML</a:t>
                      </a:r>
                      <a:r>
                        <a:rPr lang="ru-RU" sz="1100" dirty="0">
                          <a:effectLst/>
                          <a:uFillTx/>
                        </a:rPr>
                        <a:t>, </a:t>
                      </a:r>
                      <a:r>
                        <a:rPr lang="en-US" sz="1100" dirty="0">
                          <a:effectLst/>
                          <a:uFillTx/>
                        </a:rPr>
                        <a:t>XLS</a:t>
                      </a:r>
                      <a:r>
                        <a:rPr lang="ru-RU" sz="1100" dirty="0">
                          <a:effectLst/>
                          <a:uFillTx/>
                        </a:rPr>
                        <a:t>, через ЛК</a:t>
                      </a:r>
                      <a:endParaRPr lang="ru-RU" sz="1100" dirty="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uFillTx/>
                        </a:rPr>
                        <a:t>Форматы не определены</a:t>
                      </a:r>
                      <a:endParaRPr lang="ru-RU" sz="1100" dirty="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  <a:defRPr>
                          <a:uFillTx/>
                        </a:defRPr>
                      </a:pPr>
                      <a:r>
                        <a:rPr lang="ru-RU" sz="1100" dirty="0">
                          <a:effectLst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ЛК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2786" y="915566"/>
            <a:ext cx="7743138" cy="579711"/>
          </a:xfrm>
        </p:spPr>
        <p:txBody>
          <a:bodyPr>
            <a:noAutofit/>
          </a:bodyPr>
          <a:lstStyle/>
          <a:p>
            <a:pPr algn="l">
              <a:lnSpc>
                <a:spcPts val="4000"/>
              </a:lnSpc>
            </a:pPr>
            <a:r>
              <a:rPr lang="ru-RU" sz="2000" b="1" dirty="0">
                <a:solidFill>
                  <a:srgbClr val="FFC000"/>
                </a:solidFill>
                <a:uFillTx/>
                <a:latin typeface="PT Sans" pitchFamily="34" charset="-52"/>
              </a:rPr>
              <a:t>Новичкам везет!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8676456" y="4677984"/>
            <a:ext cx="467544" cy="4655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Tx/>
              <a:buNone/>
              <a:defRPr>
                <a:uFillTx/>
              </a:defRPr>
            </a:pPr>
            <a:fld id="{E8AAFD43-40D1-422C-A8CE-C3414714DF5E}" type="slidenum">
              <a:rPr kumimoji="0" lang="ru-RU" b="1" i="0" u="none" strike="noStrike" kern="1200" cap="none" spc="0" normalizeH="0" baseline="0" noProof="0" smtClean="0">
                <a:ln>
                  <a:noFill/>
                </a:ln>
                <a:effectLst/>
                <a:uFillTx/>
                <a:latin typeface="+mj-lt"/>
                <a:ea typeface="+mj-ea"/>
                <a:cs typeface="+mj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FontTx/>
                <a:buNone/>
                <a:defRPr>
                  <a:uFillTx/>
                </a:defRPr>
              </a:pPr>
              <a:t>14</a:t>
            </a:fld>
            <a:endParaRPr kumimoji="0" lang="ru-RU" b="1" i="0" u="none" strike="noStrike" kern="1200" cap="none" spc="0" normalizeH="0" baseline="0" noProof="0" dirty="0">
              <a:ln>
                <a:noFill/>
              </a:ln>
              <a:effectLst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3425825" y="-311542"/>
            <a:ext cx="20951700" cy="67706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152352" rIns="9144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kumimoji="0" lang="ru-RU" altLang="ru-RU" sz="1600" b="0" i="0" u="none" strike="noStrike" cap="none" normalizeH="0" baseline="0" dirty="0">
              <a:ln>
                <a:noFill/>
              </a:ln>
              <a:solidFill>
                <a:srgbClr val="2E74B5"/>
              </a:solidFill>
              <a:effectLst/>
              <a:uFillTx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uFillTx/>
              <a:latin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95736" y="1707654"/>
            <a:ext cx="4248150" cy="2657475"/>
          </a:xfrm>
          <a:prstGeom prst="rect">
            <a:avLst/>
          </a:prstGeom>
        </p:spPr>
      </p:pic>
    </p:spTree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2786" y="915566"/>
            <a:ext cx="7743138" cy="579711"/>
          </a:xfrm>
        </p:spPr>
        <p:txBody>
          <a:bodyPr>
            <a:noAutofit/>
          </a:bodyPr>
          <a:lstStyle/>
          <a:p>
            <a:pPr algn="l">
              <a:lnSpc>
                <a:spcPts val="4000"/>
              </a:lnSpc>
            </a:pPr>
            <a:r>
              <a:rPr lang="ru-RU" sz="2000" b="1" dirty="0">
                <a:solidFill>
                  <a:srgbClr val="FFC000"/>
                </a:solidFill>
                <a:uFillTx/>
                <a:latin typeface="PT Sans" pitchFamily="34" charset="-52"/>
              </a:rPr>
              <a:t>За рамками сравнения остались: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8676456" y="4677984"/>
            <a:ext cx="467544" cy="4655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Tx/>
              <a:buNone/>
              <a:defRPr>
                <a:uFillTx/>
              </a:defRPr>
            </a:pPr>
            <a:fld id="{E8AAFD43-40D1-422C-A8CE-C3414714DF5E}" type="slidenum">
              <a:rPr kumimoji="0" lang="ru-RU" b="1" i="0" u="none" strike="noStrike" kern="1200" cap="none" spc="0" normalizeH="0" baseline="0" noProof="0" smtClean="0">
                <a:ln>
                  <a:noFill/>
                </a:ln>
                <a:effectLst/>
                <a:uFillTx/>
                <a:latin typeface="+mj-lt"/>
                <a:ea typeface="+mj-ea"/>
                <a:cs typeface="+mj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FontTx/>
                <a:buNone/>
                <a:defRPr>
                  <a:uFillTx/>
                </a:defRPr>
              </a:pPr>
              <a:t>15</a:t>
            </a:fld>
            <a:endParaRPr kumimoji="0" lang="ru-RU" b="1" i="0" u="none" strike="noStrike" kern="1200" cap="none" spc="0" normalizeH="0" baseline="0" noProof="0" dirty="0">
              <a:ln>
                <a:noFill/>
              </a:ln>
              <a:effectLst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3425825" y="-311542"/>
            <a:ext cx="20951700" cy="67706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152352" rIns="9144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kumimoji="0" lang="ru-RU" altLang="ru-RU" sz="1600" b="0" i="0" u="none" strike="noStrike" cap="none" normalizeH="0" baseline="0" dirty="0">
              <a:ln>
                <a:noFill/>
              </a:ln>
              <a:solidFill>
                <a:srgbClr val="2E74B5"/>
              </a:solidFill>
              <a:effectLst/>
              <a:uFillTx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uFillTx/>
              <a:latin typeface="Arial" panose="020B0604020202020204" pitchFamily="34" charset="0"/>
            </a:endParaRPr>
          </a:p>
        </p:txBody>
      </p:sp>
      <p:sp>
        <p:nvSpPr>
          <p:cNvPr id="6" name="TextBox 5"/>
          <p:cNvSpPr txBox="1">
            <a:spLocks/>
          </p:cNvSpPr>
          <p:nvPr/>
        </p:nvSpPr>
        <p:spPr>
          <a:xfrm>
            <a:off x="107504" y="1635646"/>
            <a:ext cx="777686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>
                <a:uFillTx/>
              </a:rPr>
              <a:t>Информация о профессиональной деятельности </a:t>
            </a:r>
            <a:br>
              <a:rPr lang="ru-RU" sz="1400" dirty="0">
                <a:uFillTx/>
              </a:rPr>
            </a:br>
            <a:r>
              <a:rPr lang="ru-RU" sz="1400" dirty="0">
                <a:uFillTx/>
              </a:rPr>
              <a:t>(на первом месте оценщики с тысячами отчетов и экспертиз)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>
                <a:uFillTx/>
              </a:rPr>
              <a:t>Анализ порядка применения ЭЦП при ведении реестра СРО (на первом месте СРО КИ)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>
                <a:uFillTx/>
              </a:rPr>
              <a:t>Анализ сроков и количества </a:t>
            </a:r>
            <a:r>
              <a:rPr lang="ru-RU" sz="1400" u="sng" dirty="0">
                <a:uFillTx/>
              </a:rPr>
              <a:t>заверенных</a:t>
            </a:r>
            <a:r>
              <a:rPr lang="ru-RU" sz="1400" dirty="0">
                <a:uFillTx/>
              </a:rPr>
              <a:t> подтверждающих документов, отправляемых регулятору (на первом месте СРО КИ)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>
                <a:uFillTx/>
              </a:rPr>
              <a:t>Анализ закрытости информации о дате и месте рождения КИ, информации об образовании и профессиональной подготовке КИ на сайте Росреестра и открытости этой информации на сайте СРО КИ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>
                <a:uFillTx/>
              </a:rPr>
              <a:t>Анализ требований по поиску информации о КИ на сайте СРО КИ с формулировкой «</a:t>
            </a:r>
            <a:r>
              <a:rPr lang="ru-RU" sz="1400" i="1" u="sng" dirty="0">
                <a:uFillTx/>
              </a:rPr>
              <a:t>по любой их совокупности</a:t>
            </a:r>
            <a:r>
              <a:rPr lang="ru-RU" sz="1400" dirty="0">
                <a:uFillTx/>
              </a:rPr>
              <a:t>» (более 20 индивидуальных параметров и </a:t>
            </a:r>
            <a:r>
              <a:rPr lang="ru-RU" sz="1400">
                <a:uFillTx/>
              </a:rPr>
              <a:t>групп параметров)</a:t>
            </a:r>
            <a:endParaRPr lang="ru-RU" sz="1400" dirty="0">
              <a:uFillTx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>
                <a:uFillTx/>
              </a:rPr>
              <a:t>Проект сводного реестра специалистов (физических лиц), который готовится в НОСТРОЙ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1400" dirty="0">
              <a:uFillTx/>
            </a:endParaRPr>
          </a:p>
        </p:txBody>
      </p:sp>
    </p:spTree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body" idx="1"/>
          </p:nvPr>
        </p:nvSpPr>
        <p:spPr>
          <a:xfrm>
            <a:off x="457200" y="1113150"/>
            <a:ext cx="4040188" cy="479822"/>
          </a:xfrm>
        </p:spPr>
        <p:txBody>
          <a:bodyPr numCol="1" anchor="t">
            <a:noAutofit/>
          </a:bodyPr>
          <a:lstStyle/>
          <a:p>
            <a:r>
              <a:rPr lang="ru-RU" sz="1800" dirty="0">
                <a:solidFill>
                  <a:srgbClr val="FFC000"/>
                </a:solidFill>
                <a:uFillTx/>
                <a:latin typeface="PT Sans" pitchFamily="34" charset="-52"/>
              </a:rPr>
              <a:t>СРО с обязательным членством физических лиц</a:t>
            </a:r>
            <a:endParaRPr lang="en-US" sz="1800" dirty="0">
              <a:uFillTx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457200" y="1995686"/>
            <a:ext cx="3826768" cy="2664296"/>
          </a:xfrm>
        </p:spPr>
        <p:txBody>
          <a:bodyPr/>
          <a:lstStyle/>
          <a:p>
            <a:r>
              <a:rPr lang="ru-RU" sz="2000" dirty="0">
                <a:uFillTx/>
              </a:rPr>
              <a:t>Арбитражные управляющие</a:t>
            </a:r>
          </a:p>
          <a:p>
            <a:pPr lvl="0"/>
            <a:r>
              <a:rPr lang="ru-RU" sz="2000" dirty="0">
                <a:uFillTx/>
              </a:rPr>
              <a:t>Оценщики</a:t>
            </a:r>
          </a:p>
          <a:p>
            <a:pPr lvl="0"/>
            <a:r>
              <a:rPr lang="ru-RU" sz="2000" dirty="0">
                <a:uFillTx/>
              </a:rPr>
              <a:t>Кадастровые инженеры</a:t>
            </a:r>
          </a:p>
          <a:p>
            <a:pPr marL="0" indent="0">
              <a:buNone/>
            </a:pPr>
            <a:endParaRPr lang="ru-RU" dirty="0">
              <a:uFillTx/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>
          <a:xfrm>
            <a:off x="4603057" y="1086301"/>
            <a:ext cx="4041775" cy="372198"/>
          </a:xfrm>
        </p:spPr>
        <p:txBody>
          <a:bodyPr anchor="t">
            <a:normAutofit/>
          </a:bodyPr>
          <a:lstStyle/>
          <a:p>
            <a:r>
              <a:rPr lang="ru-RU" sz="1800" dirty="0">
                <a:solidFill>
                  <a:srgbClr val="FFC000"/>
                </a:solidFill>
                <a:uFillTx/>
                <a:latin typeface="PT Sans" pitchFamily="34" charset="-52"/>
              </a:rPr>
              <a:t>Законодательство</a:t>
            </a:r>
            <a:endParaRPr lang="ru-RU" sz="1800" dirty="0">
              <a:uFillTx/>
            </a:endParaRPr>
          </a:p>
        </p:txBody>
      </p:sp>
      <p:sp>
        <p:nvSpPr>
          <p:cNvPr id="8" name="Объект 7"/>
          <p:cNvSpPr>
            <a:spLocks noGrp="1"/>
          </p:cNvSpPr>
          <p:nvPr>
            <p:ph sz="quarter" idx="4"/>
          </p:nvPr>
        </p:nvSpPr>
        <p:spPr>
          <a:xfrm>
            <a:off x="4644008" y="1491630"/>
            <a:ext cx="4032448" cy="3186354"/>
          </a:xfrm>
        </p:spPr>
        <p:txBody>
          <a:bodyPr>
            <a:normAutofit fontScale="55000" lnSpcReduction="20000"/>
          </a:bodyPr>
          <a:lstStyle/>
          <a:p>
            <a:pPr marL="285750" lvl="0" indent="-285750"/>
            <a:r>
              <a:rPr lang="ru-RU" dirty="0">
                <a:uFillTx/>
              </a:rPr>
              <a:t>315-ФЗ (ред. от 03.07.2016)</a:t>
            </a:r>
            <a:br>
              <a:rPr lang="ru-RU" dirty="0">
                <a:uFillTx/>
              </a:rPr>
            </a:br>
            <a:endParaRPr lang="ru-RU" dirty="0">
              <a:uFillTx/>
            </a:endParaRPr>
          </a:p>
          <a:p>
            <a:pPr marL="285750" lvl="0" indent="-285750"/>
            <a:r>
              <a:rPr lang="ru-RU" dirty="0">
                <a:uFillTx/>
              </a:rPr>
              <a:t>Приказ МЭР № 465 от 10.07.2015 </a:t>
            </a:r>
            <a:br>
              <a:rPr lang="ru-RU" dirty="0">
                <a:uFillTx/>
              </a:rPr>
            </a:br>
            <a:r>
              <a:rPr lang="ru-RU" dirty="0">
                <a:uFillTx/>
              </a:rPr>
              <a:t>(реестр АУ)</a:t>
            </a:r>
          </a:p>
          <a:p>
            <a:pPr marL="285750" lvl="0" indent="-285750"/>
            <a:r>
              <a:rPr lang="ru-RU" dirty="0">
                <a:uFillTx/>
              </a:rPr>
              <a:t>Приказ МЭР № 238 от 18.04.2016 </a:t>
            </a:r>
            <a:br>
              <a:rPr lang="ru-RU" dirty="0">
                <a:uFillTx/>
              </a:rPr>
            </a:br>
            <a:r>
              <a:rPr lang="ru-RU" dirty="0">
                <a:uFillTx/>
              </a:rPr>
              <a:t>(сводный государственный реестр АУ)</a:t>
            </a:r>
            <a:br>
              <a:rPr lang="ru-RU" dirty="0">
                <a:uFillTx/>
              </a:rPr>
            </a:br>
            <a:endParaRPr lang="ru-RU" dirty="0">
              <a:uFillTx/>
            </a:endParaRPr>
          </a:p>
          <a:p>
            <a:pPr marL="285750" lvl="0" indent="-285750"/>
            <a:r>
              <a:rPr lang="ru-RU" dirty="0">
                <a:uFillTx/>
              </a:rPr>
              <a:t>Приказ МЭР № 55 от 13.02.2015 </a:t>
            </a:r>
            <a:br>
              <a:rPr lang="ru-RU" dirty="0">
                <a:uFillTx/>
              </a:rPr>
            </a:br>
            <a:r>
              <a:rPr lang="ru-RU" sz="2200" dirty="0">
                <a:uFillTx/>
              </a:rPr>
              <a:t>(реестр оценщиков)</a:t>
            </a:r>
          </a:p>
          <a:p>
            <a:pPr marL="285750" lvl="0" indent="-285750"/>
            <a:r>
              <a:rPr lang="ru-RU" dirty="0">
                <a:uFillTx/>
              </a:rPr>
              <a:t>Приказ МЭР N 497 от 23.07.2015 </a:t>
            </a:r>
            <a:br>
              <a:rPr lang="ru-RU" dirty="0">
                <a:uFillTx/>
              </a:rPr>
            </a:br>
            <a:r>
              <a:rPr lang="ru-RU" sz="2200" dirty="0">
                <a:uFillTx/>
              </a:rPr>
              <a:t>(сводный реестр оценщиков)</a:t>
            </a:r>
            <a:r>
              <a:rPr lang="ru-RU" dirty="0">
                <a:uFillTx/>
              </a:rPr>
              <a:t/>
            </a:r>
            <a:br>
              <a:rPr lang="ru-RU" dirty="0">
                <a:uFillTx/>
              </a:rPr>
            </a:br>
            <a:endParaRPr lang="ru-RU" dirty="0">
              <a:uFillTx/>
            </a:endParaRPr>
          </a:p>
          <a:p>
            <a:pPr marL="285750" lvl="0" indent="-285750"/>
            <a:endParaRPr lang="ru-RU" dirty="0">
              <a:uFillTx/>
            </a:endParaRPr>
          </a:p>
          <a:p>
            <a:pPr marL="285750" lvl="0" indent="-285750"/>
            <a:r>
              <a:rPr lang="ru-RU" dirty="0">
                <a:uFillTx/>
              </a:rPr>
              <a:t>Приказ МЭР № 419 от 30.06.2016 </a:t>
            </a:r>
            <a:br>
              <a:rPr lang="ru-RU" dirty="0">
                <a:uFillTx/>
              </a:rPr>
            </a:br>
            <a:r>
              <a:rPr lang="ru-RU" dirty="0">
                <a:uFillTx/>
              </a:rPr>
              <a:t>(реестр КИ)</a:t>
            </a:r>
          </a:p>
          <a:p>
            <a:pPr marL="285750" lvl="0" indent="-285750"/>
            <a:r>
              <a:rPr lang="ru-RU" dirty="0">
                <a:uFillTx/>
              </a:rPr>
              <a:t>Приказ МЭР № 420 от 30.06.2016 </a:t>
            </a:r>
            <a:br>
              <a:rPr lang="ru-RU" dirty="0">
                <a:uFillTx/>
              </a:rPr>
            </a:br>
            <a:r>
              <a:rPr lang="ru-RU" dirty="0">
                <a:uFillTx/>
              </a:rPr>
              <a:t>(государственный реестр КИ)</a:t>
            </a:r>
          </a:p>
          <a:p>
            <a:endParaRPr lang="ru-RU" dirty="0">
              <a:uFillTx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8676456" y="4677984"/>
            <a:ext cx="467544" cy="4655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Tx/>
              <a:buNone/>
              <a:defRPr>
                <a:uFillTx/>
              </a:defRPr>
            </a:pPr>
            <a:fld id="{E8AAFD43-40D1-422C-A8CE-C3414714DF5E}" type="slidenum">
              <a:rPr kumimoji="0" lang="ru-RU" b="1" i="0" u="none" strike="noStrike" kern="1200" cap="none" spc="0" normalizeH="0" baseline="0" noProof="0" smtClean="0">
                <a:ln>
                  <a:noFill/>
                </a:ln>
                <a:effectLst/>
                <a:uFillTx/>
                <a:latin typeface="+mj-lt"/>
                <a:ea typeface="+mj-ea"/>
                <a:cs typeface="+mj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FontTx/>
                <a:buNone/>
                <a:defRPr>
                  <a:uFillTx/>
                </a:defRPr>
              </a:pPr>
              <a:t>2</a:t>
            </a:fld>
            <a:endParaRPr kumimoji="0" lang="ru-RU" b="1" i="0" u="none" strike="noStrike" kern="1200" cap="none" spc="0" normalizeH="0" baseline="0" noProof="0" dirty="0">
              <a:ln>
                <a:noFill/>
              </a:ln>
              <a:effectLst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med">
    <p:wheel spokes="3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2786" y="915566"/>
            <a:ext cx="2448272" cy="579711"/>
          </a:xfrm>
        </p:spPr>
        <p:txBody>
          <a:bodyPr>
            <a:noAutofit/>
          </a:bodyPr>
          <a:lstStyle/>
          <a:p>
            <a:pPr algn="l">
              <a:lnSpc>
                <a:spcPts val="4000"/>
              </a:lnSpc>
            </a:pPr>
            <a:r>
              <a:rPr lang="ru-RU" sz="2000" b="1" dirty="0">
                <a:solidFill>
                  <a:srgbClr val="FFC000"/>
                </a:solidFill>
                <a:uFillTx/>
                <a:latin typeface="PT Sans" pitchFamily="34" charset="-52"/>
              </a:rPr>
              <a:t>Как ведется реестр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8676456" y="4677984"/>
            <a:ext cx="467544" cy="4655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Tx/>
              <a:buNone/>
              <a:defRPr>
                <a:uFillTx/>
              </a:defRPr>
            </a:pPr>
            <a:fld id="{E8AAFD43-40D1-422C-A8CE-C3414714DF5E}" type="slidenum">
              <a:rPr kumimoji="0" lang="ru-RU" b="1" i="0" u="none" strike="noStrike" kern="1200" cap="none" spc="0" normalizeH="0" baseline="0" noProof="0" smtClean="0">
                <a:ln>
                  <a:noFill/>
                </a:ln>
                <a:effectLst/>
                <a:uFillTx/>
                <a:latin typeface="+mj-lt"/>
                <a:ea typeface="+mj-ea"/>
                <a:cs typeface="+mj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FontTx/>
                <a:buNone/>
                <a:defRPr>
                  <a:uFillTx/>
                </a:defRPr>
              </a:pPr>
              <a:t>3</a:t>
            </a:fld>
            <a:endParaRPr kumimoji="0" lang="ru-RU" b="1" i="0" u="none" strike="noStrike" kern="1200" cap="none" spc="0" normalizeH="0" baseline="0" noProof="0" dirty="0">
              <a:ln>
                <a:noFill/>
              </a:ln>
              <a:effectLst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86849" y="1419622"/>
          <a:ext cx="8834169" cy="317357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08306"/>
                <a:gridCol w="2208306"/>
                <a:gridCol w="2208306"/>
                <a:gridCol w="2209251"/>
              </a:tblGrid>
              <a:tr h="1247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uFillTx/>
                        </a:rPr>
                        <a:t>Наименование</a:t>
                      </a:r>
                      <a:endParaRPr lang="ru-RU" sz="800" dirty="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1" marR="264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uFillTx/>
                        </a:rPr>
                        <a:t>Оценщики</a:t>
                      </a:r>
                      <a:endParaRPr lang="ru-RU" sz="8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1" marR="264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uFillTx/>
                        </a:rPr>
                        <a:t>АУ</a:t>
                      </a:r>
                      <a:endParaRPr lang="ru-RU" sz="8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1" marR="264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uFillTx/>
                        </a:rPr>
                        <a:t>КИ</a:t>
                      </a:r>
                      <a:endParaRPr lang="ru-RU" sz="8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1" marR="26481" marT="0" marB="0"/>
                </a:tc>
              </a:tr>
              <a:tr h="28030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uFillTx/>
                        </a:rPr>
                        <a:t>Формат ведения реестра</a:t>
                      </a:r>
                      <a:endParaRPr lang="ru-RU" sz="8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1" marR="264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uFillTx/>
                        </a:rPr>
                        <a:t>на бумажном и (или) электронном носителях</a:t>
                      </a:r>
                      <a:endParaRPr lang="ru-RU" sz="800" dirty="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1" marR="264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uFillTx/>
                        </a:rPr>
                        <a:t>в электронном виде с резервной копией на электронном носителе</a:t>
                      </a:r>
                      <a:endParaRPr lang="ru-RU" sz="800" dirty="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1" marR="264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uFillTx/>
                        </a:rPr>
                        <a:t>на электронном носителе, при этом </a:t>
                      </a:r>
                      <a:r>
                        <a:rPr lang="ru-RU" sz="800" u="sng" dirty="0">
                          <a:effectLst/>
                          <a:uFillTx/>
                        </a:rPr>
                        <a:t>бумажные документы являются частью реестра</a:t>
                      </a:r>
                      <a:endParaRPr lang="ru-RU" sz="800" u="sng" dirty="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1" marR="26481" marT="0" marB="0"/>
                </a:tc>
              </a:tr>
              <a:tr h="1854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uFillTx/>
                        </a:rPr>
                        <a:t>Срок создания резервной копии данных</a:t>
                      </a:r>
                      <a:endParaRPr lang="ru-RU" sz="8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1" marR="264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uFillTx/>
                        </a:rPr>
                        <a:t>Ежесуточно</a:t>
                      </a:r>
                      <a:endParaRPr lang="ru-RU" sz="8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1" marR="264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uFillTx/>
                        </a:rPr>
                        <a:t>-</a:t>
                      </a:r>
                      <a:endParaRPr lang="ru-RU" sz="8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1" marR="264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uFillTx/>
                        </a:rPr>
                        <a:t>-</a:t>
                      </a:r>
                      <a:endParaRPr lang="ru-RU" sz="8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1" marR="26481" marT="0" marB="0"/>
                </a:tc>
              </a:tr>
              <a:tr h="1247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uFillTx/>
                        </a:rPr>
                        <a:t>Срок хранения реестра</a:t>
                      </a:r>
                      <a:endParaRPr lang="ru-RU" sz="8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1" marR="264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uFillTx/>
                        </a:rPr>
                        <a:t>Постоянно</a:t>
                      </a:r>
                      <a:endParaRPr lang="ru-RU" sz="8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1" marR="264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uFillTx/>
                        </a:rPr>
                        <a:t>-</a:t>
                      </a:r>
                      <a:endParaRPr lang="ru-RU" sz="8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1" marR="264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uFillTx/>
                        </a:rPr>
                        <a:t>-</a:t>
                      </a:r>
                      <a:endParaRPr lang="ru-RU" sz="8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1" marR="26481" marT="0" marB="0"/>
                </a:tc>
              </a:tr>
              <a:tr h="3855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uFillTx/>
                        </a:rPr>
                        <a:t>Срок хранения первичных документов</a:t>
                      </a:r>
                      <a:endParaRPr lang="ru-RU" sz="8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1" marR="264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uFillTx/>
                        </a:rPr>
                        <a:t>Теоретически 5 лет, практически – постоянно, т.к. перечень персональных данных законодательно не определен</a:t>
                      </a:r>
                      <a:endParaRPr lang="ru-RU" sz="800" dirty="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1" marR="264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uFillTx/>
                        </a:rPr>
                        <a:t>-</a:t>
                      </a:r>
                      <a:endParaRPr lang="ru-RU" sz="8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1" marR="264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uFillTx/>
                        </a:rPr>
                        <a:t>Документы являются составной частью реестра, плюс три года после прекращения членства</a:t>
                      </a:r>
                      <a:endParaRPr lang="ru-RU" sz="8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1" marR="26481" marT="0" marB="0"/>
                </a:tc>
              </a:tr>
              <a:tr h="1247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uFillTx/>
                        </a:rPr>
                        <a:t>Необходимость ЭЦП</a:t>
                      </a:r>
                      <a:endParaRPr lang="ru-RU" sz="800" dirty="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1" marR="264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uFillTx/>
                        </a:rPr>
                        <a:t>-</a:t>
                      </a:r>
                      <a:endParaRPr lang="ru-RU" sz="8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1" marR="264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uFillTx/>
                        </a:rPr>
                        <a:t>-</a:t>
                      </a:r>
                      <a:endParaRPr lang="ru-RU" sz="8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1" marR="264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uFillTx/>
                        </a:rPr>
                        <a:t>Обязательно</a:t>
                      </a:r>
                      <a:endParaRPr lang="ru-RU" sz="8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1" marR="26481" marT="0" marB="0"/>
                </a:tc>
              </a:tr>
              <a:tr h="28030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uFillTx/>
                        </a:rPr>
                        <a:t>Первичное внесение информации в реестр</a:t>
                      </a:r>
                      <a:endParaRPr lang="ru-RU" sz="800" dirty="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1" marR="264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uFillTx/>
                        </a:rPr>
                        <a:t>3 дня после решения о соответствии</a:t>
                      </a:r>
                      <a:endParaRPr lang="ru-RU" sz="800" dirty="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1" marR="264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uFillTx/>
                        </a:rPr>
                        <a:t>-</a:t>
                      </a:r>
                      <a:endParaRPr lang="ru-RU" sz="8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1" marR="264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uFillTx/>
                        </a:rPr>
                        <a:t>В течение одного рабочего дня со дня принятия саморегулируемой организацией решения</a:t>
                      </a:r>
                      <a:endParaRPr lang="ru-RU" sz="8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1" marR="26481" marT="0" marB="0"/>
                </a:tc>
              </a:tr>
              <a:tr h="1854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uFillTx/>
                        </a:rPr>
                        <a:t>Срок внесения информации в реестр</a:t>
                      </a:r>
                      <a:endParaRPr lang="ru-RU" sz="8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1" marR="264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uFillTx/>
                        </a:rPr>
                        <a:t>Следующий рабочий день</a:t>
                      </a:r>
                      <a:endParaRPr lang="ru-RU" sz="800" dirty="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1" marR="264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uFillTx/>
                        </a:rPr>
                        <a:t>3 рабочих дня после принятия решения</a:t>
                      </a:r>
                      <a:endParaRPr lang="ru-RU" sz="8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1" marR="264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uFillTx/>
                        </a:rPr>
                        <a:t> </a:t>
                      </a:r>
                      <a:endParaRPr lang="ru-RU" sz="8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1" marR="26481" marT="0" marB="0"/>
                </a:tc>
              </a:tr>
              <a:tr h="1854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uFillTx/>
                        </a:rPr>
                        <a:t>Внесение изменений в реестр</a:t>
                      </a:r>
                      <a:endParaRPr lang="ru-RU" sz="8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1" marR="264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uFillTx/>
                        </a:rPr>
                        <a:t> </a:t>
                      </a:r>
                      <a:endParaRPr lang="ru-RU" sz="800" dirty="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1" marR="264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uFillTx/>
                        </a:rPr>
                        <a:t>5 рабочих дней с даты поступления документов</a:t>
                      </a:r>
                      <a:endParaRPr lang="ru-RU" sz="800" dirty="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1" marR="264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uFillTx/>
                        </a:rPr>
                        <a:t> </a:t>
                      </a:r>
                      <a:endParaRPr lang="ru-RU" sz="8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1" marR="26481" marT="0" marB="0"/>
                </a:tc>
              </a:tr>
              <a:tr h="1854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uFillTx/>
                        </a:rPr>
                        <a:t>Срок исправления ошибки</a:t>
                      </a:r>
                      <a:endParaRPr lang="ru-RU" sz="8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1" marR="264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uFillTx/>
                        </a:rPr>
                        <a:t>Один рабочий день после обнаружения ошибки</a:t>
                      </a:r>
                      <a:endParaRPr lang="ru-RU" sz="8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1" marR="264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uFillTx/>
                        </a:rPr>
                        <a:t> </a:t>
                      </a:r>
                      <a:endParaRPr lang="ru-RU" sz="800" dirty="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1" marR="264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uFillTx/>
                        </a:rPr>
                        <a:t> </a:t>
                      </a:r>
                      <a:endParaRPr lang="ru-RU" sz="8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1" marR="26481" marT="0" marB="0"/>
                </a:tc>
              </a:tr>
              <a:tr h="10884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uFillTx/>
                        </a:rPr>
                        <a:t>Уведомление со стороны члена СРО</a:t>
                      </a:r>
                      <a:endParaRPr lang="ru-RU" sz="800" dirty="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1" marR="26481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800" dirty="0">
                          <a:effectLst/>
                          <a:uFillTx/>
                        </a:rPr>
                        <a:t>В письменной форме с приложением документов (копий):</a:t>
                      </a:r>
                      <a:r>
                        <a:rPr lang="ru-RU" sz="800" baseline="0" dirty="0">
                          <a:effectLst/>
                          <a:uFillTx/>
                        </a:rPr>
                        <a:t> л</a:t>
                      </a:r>
                      <a:r>
                        <a:rPr lang="ru-RU" sz="800" dirty="0">
                          <a:effectLst/>
                          <a:uFillTx/>
                        </a:rPr>
                        <a:t>ично, заказным  письмом с уведомлением о вручении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800" dirty="0">
                          <a:effectLst/>
                          <a:uFillTx/>
                        </a:rPr>
                        <a:t>В электронном виде через Интернет</a:t>
                      </a:r>
                    </a:p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uFillTx/>
                        </a:rPr>
                        <a:t> </a:t>
                      </a:r>
                      <a:endParaRPr lang="ru-RU" sz="800" dirty="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1" marR="264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uFillTx/>
                        </a:rPr>
                        <a:t> </a:t>
                      </a:r>
                      <a:endParaRPr lang="ru-RU" sz="800" dirty="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1" marR="26481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800" dirty="0">
                          <a:effectLst/>
                          <a:uFillTx/>
                        </a:rPr>
                        <a:t>В</a:t>
                      </a:r>
                      <a:r>
                        <a:rPr lang="ru-RU" sz="800" baseline="0" dirty="0">
                          <a:effectLst/>
                          <a:uFillTx/>
                        </a:rPr>
                        <a:t> письменной форме: л</a:t>
                      </a:r>
                      <a:r>
                        <a:rPr lang="ru-RU" sz="800" dirty="0">
                          <a:effectLst/>
                          <a:uFillTx/>
                        </a:rPr>
                        <a:t>ично, почтовым отправлением документы должны быть заверены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800" dirty="0">
                          <a:effectLst/>
                          <a:uFillTx/>
                        </a:rPr>
                        <a:t>В электронном виде с ЭЦП </a:t>
                      </a:r>
                      <a:br>
                        <a:rPr lang="ru-RU" sz="800" dirty="0">
                          <a:effectLst/>
                          <a:uFillTx/>
                        </a:rPr>
                      </a:br>
                      <a:r>
                        <a:rPr lang="ru-RU" sz="800" dirty="0">
                          <a:effectLst/>
                          <a:uFillTx/>
                        </a:rPr>
                        <a:t>(не квалифицированной)</a:t>
                      </a:r>
                      <a:endParaRPr lang="ru-RU" sz="800" dirty="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481" marR="26481" marT="0" marB="0"/>
                </a:tc>
              </a:tr>
            </a:tbl>
          </a:graphicData>
        </a:graphic>
      </p:graphicFrame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3425825" y="-311542"/>
            <a:ext cx="20951700" cy="67706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152352" rIns="9144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kumimoji="0" lang="ru-RU" altLang="ru-RU" sz="1600" b="0" i="0" u="none" strike="noStrike" cap="none" normalizeH="0" baseline="0" dirty="0">
              <a:ln>
                <a:noFill/>
              </a:ln>
              <a:solidFill>
                <a:srgbClr val="2E74B5"/>
              </a:solidFill>
              <a:effectLst/>
              <a:uFillTx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uFillTx/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2786" y="915566"/>
            <a:ext cx="4142738" cy="579711"/>
          </a:xfrm>
        </p:spPr>
        <p:txBody>
          <a:bodyPr>
            <a:noAutofit/>
          </a:bodyPr>
          <a:lstStyle/>
          <a:p>
            <a:pPr algn="l">
              <a:lnSpc>
                <a:spcPts val="4000"/>
              </a:lnSpc>
            </a:pPr>
            <a:r>
              <a:rPr lang="ru-RU" sz="2000" b="1" dirty="0">
                <a:solidFill>
                  <a:srgbClr val="FFC000"/>
                </a:solidFill>
                <a:uFillTx/>
                <a:latin typeface="PT Sans" pitchFamily="34" charset="-52"/>
              </a:rPr>
              <a:t>Идентификация физического лица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8676456" y="4677984"/>
            <a:ext cx="467544" cy="4655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Tx/>
              <a:buNone/>
              <a:defRPr>
                <a:uFillTx/>
              </a:defRPr>
            </a:pPr>
            <a:fld id="{E8AAFD43-40D1-422C-A8CE-C3414714DF5E}" type="slidenum">
              <a:rPr kumimoji="0" lang="ru-RU" b="1" i="0" u="none" strike="noStrike" kern="1200" cap="none" spc="0" normalizeH="0" baseline="0" noProof="0" smtClean="0">
                <a:ln>
                  <a:noFill/>
                </a:ln>
                <a:effectLst/>
                <a:uFillTx/>
                <a:latin typeface="+mj-lt"/>
                <a:ea typeface="+mj-ea"/>
                <a:cs typeface="+mj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FontTx/>
                <a:buNone/>
                <a:defRPr>
                  <a:uFillTx/>
                </a:defRPr>
              </a:pPr>
              <a:t>4</a:t>
            </a:fld>
            <a:endParaRPr kumimoji="0" lang="ru-RU" b="1" i="0" u="none" strike="noStrike" kern="1200" cap="none" spc="0" normalizeH="0" baseline="0" noProof="0" dirty="0">
              <a:ln>
                <a:noFill/>
              </a:ln>
              <a:effectLst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3425825" y="-311542"/>
            <a:ext cx="20951700" cy="67706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152352" rIns="9144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kumimoji="0" lang="ru-RU" altLang="ru-RU" sz="1600" b="0" i="0" u="none" strike="noStrike" cap="none" normalizeH="0" baseline="0" dirty="0">
              <a:ln>
                <a:noFill/>
              </a:ln>
              <a:solidFill>
                <a:srgbClr val="2E74B5"/>
              </a:solidFill>
              <a:effectLst/>
              <a:uFillTx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uFillTx/>
              <a:latin typeface="Arial" panose="020B0604020202020204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07504" y="1480973"/>
          <a:ext cx="8784976" cy="29629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96009"/>
                <a:gridCol w="2196009"/>
                <a:gridCol w="2196009"/>
                <a:gridCol w="2196949"/>
              </a:tblGrid>
              <a:tr h="2715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Наименование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Оценщики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АУ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КИ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026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uFillTx/>
                        </a:rPr>
                        <a:t>Фамилия </a:t>
                      </a:r>
                      <a:br>
                        <a:rPr lang="ru-RU" sz="1100" dirty="0">
                          <a:effectLst/>
                          <a:uFillTx/>
                        </a:rPr>
                      </a:br>
                      <a:r>
                        <a:rPr lang="ru-RU" sz="1100" dirty="0">
                          <a:effectLst/>
                          <a:uFillTx/>
                        </a:rPr>
                        <a:t>Имя Отчество (при наличии)</a:t>
                      </a:r>
                      <a:endParaRPr lang="ru-RU" sz="1100" dirty="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+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+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+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715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Паспортные данные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+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+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+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715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Дата рождения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+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+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+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715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Место рождения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+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+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+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715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ИНН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+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+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+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715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СНИЛС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+, косвенно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+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+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310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Адрес места жительства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+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+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uFillTx/>
                        </a:rPr>
                        <a:t>+</a:t>
                      </a:r>
                      <a:endParaRPr lang="ru-RU" sz="1100" dirty="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2786" y="915566"/>
            <a:ext cx="5222858" cy="579711"/>
          </a:xfrm>
        </p:spPr>
        <p:txBody>
          <a:bodyPr>
            <a:noAutofit/>
          </a:bodyPr>
          <a:lstStyle/>
          <a:p>
            <a:pPr algn="l">
              <a:lnSpc>
                <a:spcPts val="4000"/>
              </a:lnSpc>
            </a:pPr>
            <a:r>
              <a:rPr lang="ru-RU" sz="2000" b="1" dirty="0">
                <a:solidFill>
                  <a:srgbClr val="FFC000"/>
                </a:solidFill>
                <a:uFillTx/>
                <a:latin typeface="PT Sans" pitchFamily="34" charset="-52"/>
              </a:rPr>
              <a:t>Контактная информация физического лица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8676456" y="4677984"/>
            <a:ext cx="467544" cy="4655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Tx/>
              <a:buNone/>
              <a:defRPr>
                <a:uFillTx/>
              </a:defRPr>
            </a:pPr>
            <a:fld id="{E8AAFD43-40D1-422C-A8CE-C3414714DF5E}" type="slidenum">
              <a:rPr kumimoji="0" lang="ru-RU" b="1" i="0" u="none" strike="noStrike" kern="1200" cap="none" spc="0" normalizeH="0" baseline="0" noProof="0" smtClean="0">
                <a:ln>
                  <a:noFill/>
                </a:ln>
                <a:effectLst/>
                <a:uFillTx/>
                <a:latin typeface="+mj-lt"/>
                <a:ea typeface="+mj-ea"/>
                <a:cs typeface="+mj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FontTx/>
                <a:buNone/>
                <a:defRPr>
                  <a:uFillTx/>
                </a:defRPr>
              </a:pPr>
              <a:t>5</a:t>
            </a:fld>
            <a:endParaRPr kumimoji="0" lang="ru-RU" b="1" i="0" u="none" strike="noStrike" kern="1200" cap="none" spc="0" normalizeH="0" baseline="0" noProof="0" dirty="0">
              <a:ln>
                <a:noFill/>
              </a:ln>
              <a:effectLst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3425825" y="-311542"/>
            <a:ext cx="20951700" cy="67706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152352" rIns="9144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kumimoji="0" lang="ru-RU" altLang="ru-RU" sz="1600" b="0" i="0" u="none" strike="noStrike" cap="none" normalizeH="0" baseline="0" dirty="0">
              <a:ln>
                <a:noFill/>
              </a:ln>
              <a:solidFill>
                <a:srgbClr val="2E74B5"/>
              </a:solidFill>
              <a:effectLst/>
              <a:uFillTx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uFillTx/>
              <a:latin typeface="Arial" panose="020B0604020202020204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07504" y="1500533"/>
          <a:ext cx="8712968" cy="9131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78009"/>
                <a:gridCol w="2178009"/>
                <a:gridCol w="2178009"/>
                <a:gridCol w="2178941"/>
              </a:tblGrid>
              <a:tr h="2181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uFillTx/>
                        </a:rPr>
                        <a:t>Наименование</a:t>
                      </a:r>
                      <a:endParaRPr lang="ru-RU" sz="1400" dirty="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uFillTx/>
                        </a:rPr>
                        <a:t>Оценщики</a:t>
                      </a:r>
                      <a:endParaRPr lang="ru-RU" sz="1400" dirty="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uFillTx/>
                        </a:rPr>
                        <a:t>АУ</a:t>
                      </a:r>
                      <a:endParaRPr lang="ru-RU" sz="14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uFillTx/>
                        </a:rPr>
                        <a:t>КИ</a:t>
                      </a:r>
                      <a:endParaRPr lang="ru-RU" sz="14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181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uFillTx/>
                        </a:rPr>
                        <a:t>Телефон</a:t>
                      </a:r>
                      <a:endParaRPr lang="ru-RU" sz="14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uFillTx/>
                        </a:rPr>
                        <a:t>+</a:t>
                      </a:r>
                      <a:endParaRPr lang="ru-RU" sz="1400" dirty="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uFillTx/>
                        </a:rPr>
                        <a:t>+</a:t>
                      </a:r>
                      <a:endParaRPr lang="ru-RU" sz="14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uFillTx/>
                        </a:rPr>
                        <a:t>+</a:t>
                      </a:r>
                      <a:endParaRPr lang="ru-RU" sz="14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181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uFillTx/>
                        </a:rPr>
                        <a:t>Адрес электронной почты</a:t>
                      </a:r>
                      <a:endParaRPr lang="ru-RU" sz="1400" dirty="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uFillTx/>
                        </a:rPr>
                        <a:t>+</a:t>
                      </a:r>
                      <a:endParaRPr lang="ru-RU" sz="14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uFillTx/>
                        </a:rPr>
                        <a:t>+</a:t>
                      </a:r>
                      <a:endParaRPr lang="ru-RU" sz="14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uFillTx/>
                        </a:rPr>
                        <a:t>+</a:t>
                      </a:r>
                      <a:endParaRPr lang="ru-RU" sz="14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181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uFillTx/>
                        </a:rPr>
                        <a:t>Почтовый адрес</a:t>
                      </a:r>
                      <a:endParaRPr lang="ru-RU" sz="14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uFillTx/>
                        </a:rPr>
                        <a:t>+</a:t>
                      </a:r>
                      <a:endParaRPr lang="ru-RU" sz="1400" dirty="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uFillTx/>
                        </a:rPr>
                        <a:t>+</a:t>
                      </a:r>
                      <a:endParaRPr lang="ru-RU" sz="14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uFillTx/>
                        </a:rPr>
                        <a:t>+</a:t>
                      </a:r>
                      <a:endParaRPr lang="ru-RU" sz="1400" dirty="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2786" y="915566"/>
            <a:ext cx="5222858" cy="579711"/>
          </a:xfrm>
        </p:spPr>
        <p:txBody>
          <a:bodyPr>
            <a:noAutofit/>
          </a:bodyPr>
          <a:lstStyle/>
          <a:p>
            <a:pPr algn="l">
              <a:lnSpc>
                <a:spcPts val="4000"/>
              </a:lnSpc>
            </a:pPr>
            <a:r>
              <a:rPr lang="ru-RU" sz="2000" b="1" dirty="0">
                <a:solidFill>
                  <a:srgbClr val="FFC000"/>
                </a:solidFill>
                <a:uFillTx/>
                <a:latin typeface="PT Sans" pitchFamily="34" charset="-52"/>
              </a:rPr>
              <a:t>Сведения о высшем образовании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8676456" y="4677984"/>
            <a:ext cx="467544" cy="4655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Tx/>
              <a:buNone/>
              <a:defRPr>
                <a:uFillTx/>
              </a:defRPr>
            </a:pPr>
            <a:fld id="{E8AAFD43-40D1-422C-A8CE-C3414714DF5E}" type="slidenum">
              <a:rPr kumimoji="0" lang="ru-RU" b="1" i="0" u="none" strike="noStrike" kern="1200" cap="none" spc="0" normalizeH="0" baseline="0" noProof="0" smtClean="0">
                <a:ln>
                  <a:noFill/>
                </a:ln>
                <a:effectLst/>
                <a:uFillTx/>
                <a:latin typeface="+mj-lt"/>
                <a:ea typeface="+mj-ea"/>
                <a:cs typeface="+mj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FontTx/>
                <a:buNone/>
                <a:defRPr>
                  <a:uFillTx/>
                </a:defRPr>
              </a:pPr>
              <a:t>6</a:t>
            </a:fld>
            <a:endParaRPr kumimoji="0" lang="ru-RU" b="1" i="0" u="none" strike="noStrike" kern="1200" cap="none" spc="0" normalizeH="0" baseline="0" noProof="0" dirty="0">
              <a:ln>
                <a:noFill/>
              </a:ln>
              <a:effectLst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3425825" y="-311542"/>
            <a:ext cx="20951700" cy="67706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152352" rIns="9144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kumimoji="0" lang="ru-RU" altLang="ru-RU" sz="1600" b="0" i="0" u="none" strike="noStrike" cap="none" normalizeH="0" baseline="0" dirty="0">
              <a:ln>
                <a:noFill/>
              </a:ln>
              <a:solidFill>
                <a:srgbClr val="2E74B5"/>
              </a:solidFill>
              <a:effectLst/>
              <a:uFillTx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uFillTx/>
              <a:latin typeface="Arial" panose="020B0604020202020204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07504" y="1495276"/>
          <a:ext cx="8712969" cy="294868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78009"/>
                <a:gridCol w="2178009"/>
                <a:gridCol w="2178009"/>
                <a:gridCol w="2178942"/>
              </a:tblGrid>
              <a:tr h="2291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Наименование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Оценщики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АУ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КИ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874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Наименование образовательной организации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+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+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+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481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Серия и номер документа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uFillTx/>
                        </a:rPr>
                        <a:t>+</a:t>
                      </a:r>
                      <a:endParaRPr lang="ru-RU" sz="1100" dirty="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uFillTx/>
                        </a:rPr>
                        <a:t>+ (238 приказ)</a:t>
                      </a:r>
                      <a:endParaRPr lang="ru-RU" sz="1100" dirty="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+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481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Дата выдачи документа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+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 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+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291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Квалификация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 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+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+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291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Специальность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 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+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+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773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Направление подготовки (программа)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 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 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uFillTx/>
                        </a:rPr>
                        <a:t>+</a:t>
                      </a:r>
                      <a:endParaRPr lang="ru-RU" sz="1100" dirty="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2786" y="915566"/>
            <a:ext cx="5222858" cy="579711"/>
          </a:xfrm>
        </p:spPr>
        <p:txBody>
          <a:bodyPr>
            <a:noAutofit/>
          </a:bodyPr>
          <a:lstStyle/>
          <a:p>
            <a:pPr algn="l">
              <a:lnSpc>
                <a:spcPts val="4000"/>
              </a:lnSpc>
            </a:pPr>
            <a:r>
              <a:rPr lang="ru-RU" sz="2000" b="1" dirty="0">
                <a:solidFill>
                  <a:srgbClr val="FFC000"/>
                </a:solidFill>
                <a:uFillTx/>
                <a:latin typeface="PT Sans" pitchFamily="34" charset="-52"/>
              </a:rPr>
              <a:t>Сведения о взносах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8676456" y="4677984"/>
            <a:ext cx="467544" cy="4655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Tx/>
              <a:buNone/>
              <a:defRPr>
                <a:uFillTx/>
              </a:defRPr>
            </a:pPr>
            <a:fld id="{E8AAFD43-40D1-422C-A8CE-C3414714DF5E}" type="slidenum">
              <a:rPr kumimoji="0" lang="ru-RU" b="1" i="0" u="none" strike="noStrike" kern="1200" cap="none" spc="0" normalizeH="0" baseline="0" noProof="0" smtClean="0">
                <a:ln>
                  <a:noFill/>
                </a:ln>
                <a:effectLst/>
                <a:uFillTx/>
                <a:latin typeface="+mj-lt"/>
                <a:ea typeface="+mj-ea"/>
                <a:cs typeface="+mj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FontTx/>
                <a:buNone/>
                <a:defRPr>
                  <a:uFillTx/>
                </a:defRPr>
              </a:pPr>
              <a:t>7</a:t>
            </a:fld>
            <a:endParaRPr kumimoji="0" lang="ru-RU" b="1" i="0" u="none" strike="noStrike" kern="1200" cap="none" spc="0" normalizeH="0" baseline="0" noProof="0" dirty="0">
              <a:ln>
                <a:noFill/>
              </a:ln>
              <a:effectLst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3425825" y="-311542"/>
            <a:ext cx="20951700" cy="67706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152352" rIns="9144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kumimoji="0" lang="ru-RU" altLang="ru-RU" sz="1600" b="0" i="0" u="none" strike="noStrike" cap="none" normalizeH="0" baseline="0" dirty="0">
              <a:ln>
                <a:noFill/>
              </a:ln>
              <a:solidFill>
                <a:srgbClr val="2E74B5"/>
              </a:solidFill>
              <a:effectLst/>
              <a:uFillTx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uFillTx/>
              <a:latin typeface="Arial" panose="020B0604020202020204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07503" y="1551781"/>
          <a:ext cx="8856984" cy="267493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14009"/>
                <a:gridCol w="2214009"/>
                <a:gridCol w="2214009"/>
                <a:gridCol w="2214957"/>
              </a:tblGrid>
              <a:tr h="1793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Наименование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Оценщики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АУ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КИ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508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Компенсационный фонд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+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+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uFillTx/>
                        </a:rPr>
                        <a:t>+(В законе нет, в Приказе есть)</a:t>
                      </a:r>
                      <a:endParaRPr lang="ru-RU" sz="1100" dirty="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1447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Сведения о внесении взносов, внесение которых является обязательным условием для вступления в силу решения саморегулируемой организации лица в члены этой саморегулируемой организации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 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+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uFillTx/>
                        </a:rPr>
                        <a:t>+</a:t>
                      </a:r>
                      <a:endParaRPr lang="ru-RU" sz="1100" dirty="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2786" y="915566"/>
            <a:ext cx="5222858" cy="579711"/>
          </a:xfrm>
        </p:spPr>
        <p:txBody>
          <a:bodyPr>
            <a:noAutofit/>
          </a:bodyPr>
          <a:lstStyle/>
          <a:p>
            <a:pPr algn="l">
              <a:lnSpc>
                <a:spcPts val="4000"/>
              </a:lnSpc>
            </a:pPr>
            <a:r>
              <a:rPr lang="ru-RU" sz="2000" b="1" dirty="0">
                <a:solidFill>
                  <a:srgbClr val="FFC000"/>
                </a:solidFill>
                <a:uFillTx/>
                <a:latin typeface="PT Sans" pitchFamily="34" charset="-52"/>
              </a:rPr>
              <a:t>Сведения о страховании ответственности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8676456" y="4677984"/>
            <a:ext cx="467544" cy="4655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Tx/>
              <a:buNone/>
              <a:defRPr>
                <a:uFillTx/>
              </a:defRPr>
            </a:pPr>
            <a:fld id="{E8AAFD43-40D1-422C-A8CE-C3414714DF5E}" type="slidenum">
              <a:rPr kumimoji="0" lang="ru-RU" b="1" i="0" u="none" strike="noStrike" kern="1200" cap="none" spc="0" normalizeH="0" baseline="0" noProof="0" smtClean="0">
                <a:ln>
                  <a:noFill/>
                </a:ln>
                <a:effectLst/>
                <a:uFillTx/>
                <a:latin typeface="+mj-lt"/>
                <a:ea typeface="+mj-ea"/>
                <a:cs typeface="+mj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FontTx/>
                <a:buNone/>
                <a:defRPr>
                  <a:uFillTx/>
                </a:defRPr>
              </a:pPr>
              <a:t>8</a:t>
            </a:fld>
            <a:endParaRPr kumimoji="0" lang="ru-RU" b="1" i="0" u="none" strike="noStrike" kern="1200" cap="none" spc="0" normalizeH="0" baseline="0" noProof="0" dirty="0">
              <a:ln>
                <a:noFill/>
              </a:ln>
              <a:effectLst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3425825" y="-311542"/>
            <a:ext cx="20951700" cy="67706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152352" rIns="9144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kumimoji="0" lang="ru-RU" altLang="ru-RU" sz="1600" b="0" i="0" u="none" strike="noStrike" cap="none" normalizeH="0" baseline="0" dirty="0">
              <a:ln>
                <a:noFill/>
              </a:ln>
              <a:solidFill>
                <a:srgbClr val="2E74B5"/>
              </a:solidFill>
              <a:effectLst/>
              <a:uFillTx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uFillTx/>
              <a:latin typeface="Arial" panose="020B0604020202020204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07504" y="1495277"/>
          <a:ext cx="8712968" cy="29940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78009"/>
                <a:gridCol w="2178009"/>
                <a:gridCol w="2178009"/>
                <a:gridCol w="2178941"/>
              </a:tblGrid>
              <a:tr h="1793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Наименование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Оценщики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АУ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КИ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508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Дата заключения договора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+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+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+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508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Период действия договора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+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+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+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793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Сумма по договору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+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+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+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508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Сумма взысканий по договору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 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uFillTx/>
                        </a:rPr>
                        <a:t> </a:t>
                      </a:r>
                      <a:endParaRPr lang="ru-RU" sz="1100" dirty="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uFillTx/>
                        </a:rPr>
                        <a:t>+</a:t>
                      </a:r>
                      <a:endParaRPr lang="ru-RU" sz="1100" dirty="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508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Наименование страховщика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+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uFillTx/>
                        </a:rPr>
                        <a:t>+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+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508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Информация о лицензии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+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uFillTx/>
                        </a:rPr>
                        <a:t>+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+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508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Место нахождения страховщика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+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uFillTx/>
                        </a:rPr>
                        <a:t>+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+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793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Контактный телефон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+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 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 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508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uFillTx/>
                        </a:rPr>
                        <a:t>Контактная информация (</a:t>
                      </a:r>
                      <a:r>
                        <a:rPr lang="en-US" sz="1100" dirty="0">
                          <a:effectLst/>
                          <a:uFillTx/>
                        </a:rPr>
                        <a:t>?</a:t>
                      </a:r>
                      <a:r>
                        <a:rPr lang="ru-RU" sz="1100" dirty="0">
                          <a:effectLst/>
                          <a:uFillTx/>
                        </a:rPr>
                        <a:t>)</a:t>
                      </a:r>
                      <a:endParaRPr lang="ru-RU" sz="1100" dirty="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uFillTx/>
                        </a:rPr>
                        <a:t> </a:t>
                      </a:r>
                      <a:endParaRPr lang="ru-RU" sz="1100" dirty="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+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uFillTx/>
                        </a:rPr>
                        <a:t>+</a:t>
                      </a:r>
                      <a:endParaRPr lang="ru-RU" sz="1100" dirty="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2786" y="915566"/>
            <a:ext cx="5222858" cy="579711"/>
          </a:xfrm>
        </p:spPr>
        <p:txBody>
          <a:bodyPr>
            <a:noAutofit/>
          </a:bodyPr>
          <a:lstStyle/>
          <a:p>
            <a:pPr algn="l">
              <a:lnSpc>
                <a:spcPts val="4000"/>
              </a:lnSpc>
            </a:pPr>
            <a:r>
              <a:rPr lang="ru-RU" sz="2000" b="1" dirty="0">
                <a:solidFill>
                  <a:srgbClr val="FFC000"/>
                </a:solidFill>
                <a:uFillTx/>
                <a:latin typeface="PT Sans" pitchFamily="34" charset="-52"/>
              </a:rPr>
              <a:t>Сведения о судимости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8676456" y="4677984"/>
            <a:ext cx="467544" cy="4655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Tx/>
              <a:buNone/>
              <a:defRPr>
                <a:uFillTx/>
              </a:defRPr>
            </a:pPr>
            <a:fld id="{E8AAFD43-40D1-422C-A8CE-C3414714DF5E}" type="slidenum">
              <a:rPr kumimoji="0" lang="ru-RU" b="1" i="0" u="none" strike="noStrike" kern="1200" cap="none" spc="0" normalizeH="0" baseline="0" noProof="0" smtClean="0">
                <a:ln>
                  <a:noFill/>
                </a:ln>
                <a:effectLst/>
                <a:uFillTx/>
                <a:latin typeface="+mj-lt"/>
                <a:ea typeface="+mj-ea"/>
                <a:cs typeface="+mj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FontTx/>
                <a:buNone/>
                <a:defRPr>
                  <a:uFillTx/>
                </a:defRPr>
              </a:pPr>
              <a:t>9</a:t>
            </a:fld>
            <a:endParaRPr kumimoji="0" lang="ru-RU" b="1" i="0" u="none" strike="noStrike" kern="1200" cap="none" spc="0" normalizeH="0" baseline="0" noProof="0" dirty="0">
              <a:ln>
                <a:noFill/>
              </a:ln>
              <a:effectLst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3425825" y="-311542"/>
            <a:ext cx="20951700" cy="67706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152352" rIns="9144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uFillTx/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kumimoji="0" lang="ru-RU" altLang="ru-RU" sz="1600" b="0" i="0" u="none" strike="noStrike" cap="none" normalizeH="0" baseline="0" dirty="0">
              <a:ln>
                <a:noFill/>
              </a:ln>
              <a:solidFill>
                <a:srgbClr val="2E74B5"/>
              </a:solidFill>
              <a:effectLst/>
              <a:uFillTx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uFillTx/>
              <a:latin typeface="Arial" panose="020B0604020202020204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07504" y="1518147"/>
          <a:ext cx="8712968" cy="213677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78009"/>
                <a:gridCol w="2178009"/>
                <a:gridCol w="2178009"/>
                <a:gridCol w="2178941"/>
              </a:tblGrid>
              <a:tr h="1793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Наименование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Оценщики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АУ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КИ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096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Сведения об отсутствии судимости за умышленное преступление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+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+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 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793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Дата приговора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 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+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+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793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Номер приговора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 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+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 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793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Срок и вид наказания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 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 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+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096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uFillTx/>
                        </a:rPr>
                        <a:t>Норма законодательств, устанавливающая ответственность</a:t>
                      </a:r>
                      <a:endParaRPr lang="ru-RU" sz="1100" dirty="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 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uFillTx/>
                        </a:rPr>
                        <a:t> </a:t>
                      </a:r>
                      <a:endParaRPr lang="ru-RU" sz="110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uFillTx/>
                        </a:rPr>
                        <a:t>+</a:t>
                      </a:r>
                      <a:endParaRPr lang="ru-RU" sz="1100" dirty="0">
                        <a:effectLst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/>
      <a:lstStyle/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/>
      <a:lstStyle/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1473</TotalTime>
  <Words>738</Words>
  <Application>Microsoft Office PowerPoint</Application>
  <PresentationFormat>Экран (16:9)</PresentationFormat>
  <Paragraphs>407</Paragraphs>
  <Slides>15</Slides>
  <Notes>15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Вопросы унификации  ведения реестров СРО  с членством физических лиц</vt:lpstr>
      <vt:lpstr>Презентация PowerPoint</vt:lpstr>
      <vt:lpstr>Как ведется реестр</vt:lpstr>
      <vt:lpstr>Идентификация физического лица</vt:lpstr>
      <vt:lpstr>Контактная информация физического лица</vt:lpstr>
      <vt:lpstr>Сведения о высшем образовании</vt:lpstr>
      <vt:lpstr>Сведения о взносах</vt:lpstr>
      <vt:lpstr>Сведения о страховании ответственности</vt:lpstr>
      <vt:lpstr>Сведения о судимости</vt:lpstr>
      <vt:lpstr>Сведения о жалобах</vt:lpstr>
      <vt:lpstr>Сведения о мерах дисциплинарного воздействия</vt:lpstr>
      <vt:lpstr>Идентификация юридического лица (ИП)</vt:lpstr>
      <vt:lpstr>Сроки и форматы предоставления информации в Росреестр</vt:lpstr>
      <vt:lpstr>Новичкам везет!</vt:lpstr>
      <vt:lpstr>За рамками сравнения остались:</vt:lpstr>
    </vt:vector>
  </TitlesOfParts>
  <Company>Org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Титульный лист</dc:title>
  <dc:creator>User</dc:creator>
  <cp:lastModifiedBy>Design</cp:lastModifiedBy>
  <cp:revision>153</cp:revision>
  <dcterms:created xsi:type="dcterms:W3CDTF">2014-01-27T12:22:47Z</dcterms:created>
  <dcterms:modified xsi:type="dcterms:W3CDTF">2016-12-20T22:03:50Z</dcterms:modified>
</cp:coreProperties>
</file>